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5"/>
  </p:notesMasterIdLst>
  <p:sldIdLst>
    <p:sldId id="256" r:id="rId2"/>
    <p:sldId id="257" r:id="rId3"/>
    <p:sldId id="259" r:id="rId4"/>
    <p:sldId id="260" r:id="rId5"/>
    <p:sldId id="261" r:id="rId6"/>
    <p:sldId id="262" r:id="rId7"/>
    <p:sldId id="263" r:id="rId8"/>
    <p:sldId id="264" r:id="rId9"/>
    <p:sldId id="266" r:id="rId10"/>
    <p:sldId id="267" r:id="rId11"/>
    <p:sldId id="268" r:id="rId12"/>
    <p:sldId id="269" r:id="rId13"/>
    <p:sldId id="270" r:id="rId14"/>
    <p:sldId id="272" r:id="rId15"/>
    <p:sldId id="273" r:id="rId16"/>
    <p:sldId id="274" r:id="rId17"/>
    <p:sldId id="275" r:id="rId18"/>
    <p:sldId id="276" r:id="rId19"/>
    <p:sldId id="277" r:id="rId20"/>
    <p:sldId id="278" r:id="rId21"/>
    <p:sldId id="279" r:id="rId22"/>
    <p:sldId id="280" r:id="rId23"/>
    <p:sldId id="282" r:id="rId24"/>
    <p:sldId id="283" r:id="rId25"/>
    <p:sldId id="284" r:id="rId26"/>
    <p:sldId id="258" r:id="rId27"/>
    <p:sldId id="265" r:id="rId28"/>
    <p:sldId id="298" r:id="rId29"/>
    <p:sldId id="271" r:id="rId30"/>
    <p:sldId id="281"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Lst>
  <p:sldSz cx="18288000" cy="10287000"/>
  <p:notesSz cx="6858000" cy="9144000"/>
  <p:embeddedFontLst>
    <p:embeddedFont>
      <p:font typeface="Canva Sans Bold" panose="020B0604020202020204" charset="0"/>
      <p:regular r:id="rId46"/>
    </p:embeddedFont>
    <p:embeddedFont>
      <p:font typeface="Canva Sans Italics" panose="020B0604020202020204" charset="0"/>
      <p:regular r:id="rId47"/>
    </p:embeddedFont>
    <p:embeddedFont>
      <p:font typeface="Glacial Indifference" panose="020B0604020202020204" charset="0"/>
      <p:regular r:id="rId48"/>
    </p:embeddedFont>
    <p:embeddedFont>
      <p:font typeface="Lexend Deca" panose="020B0604020202020204" charset="0"/>
      <p:regular r:id="rId49"/>
    </p:embeddedFont>
    <p:embeddedFont>
      <p:font typeface="Lora" pitchFamily="2" charset="0"/>
      <p:regular r:id="rId50"/>
    </p:embeddedFont>
    <p:embeddedFont>
      <p:font typeface="Lora Italics"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4390CF-DB9A-484B-AEB6-DC796455C71B}" v="10" dt="2024-09-03T17:02:30.4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82" autoAdjust="0"/>
    <p:restoredTop sz="93457" autoAdjust="0"/>
  </p:normalViewPr>
  <p:slideViewPr>
    <p:cSldViewPr>
      <p:cViewPr>
        <p:scale>
          <a:sx n="33" d="100"/>
          <a:sy n="33" d="100"/>
        </p:scale>
        <p:origin x="1200" y="34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hil Anand" userId="1d966d52-9c22-42d8-b01c-3a199a7a85ac" providerId="ADAL" clId="{674390CF-DB9A-484B-AEB6-DC796455C71B}"/>
    <pc:docChg chg="undo custSel addSld modSld sldOrd">
      <pc:chgData name="Nikhil Anand" userId="1d966d52-9c22-42d8-b01c-3a199a7a85ac" providerId="ADAL" clId="{674390CF-DB9A-484B-AEB6-DC796455C71B}" dt="2024-09-04T03:23:43.607" v="1167"/>
      <pc:docMkLst>
        <pc:docMk/>
      </pc:docMkLst>
      <pc:sldChg chg="addSp modSp mod modNotesTx">
        <pc:chgData name="Nikhil Anand" userId="1d966d52-9c22-42d8-b01c-3a199a7a85ac" providerId="ADAL" clId="{674390CF-DB9A-484B-AEB6-DC796455C71B}" dt="2024-09-03T17:04:27.973" v="1137" actId="20577"/>
        <pc:sldMkLst>
          <pc:docMk/>
          <pc:sldMk cId="0" sldId="257"/>
        </pc:sldMkLst>
        <pc:spChg chg="mod">
          <ac:chgData name="Nikhil Anand" userId="1d966d52-9c22-42d8-b01c-3a199a7a85ac" providerId="ADAL" clId="{674390CF-DB9A-484B-AEB6-DC796455C71B}" dt="2024-09-03T17:03:34.245" v="1124" actId="14100"/>
          <ac:spMkLst>
            <pc:docMk/>
            <pc:sldMk cId="0" sldId="257"/>
            <ac:spMk id="2" creationId="{00000000-0000-0000-0000-000000000000}"/>
          </ac:spMkLst>
        </pc:spChg>
        <pc:spChg chg="mod">
          <ac:chgData name="Nikhil Anand" userId="1d966d52-9c22-42d8-b01c-3a199a7a85ac" providerId="ADAL" clId="{674390CF-DB9A-484B-AEB6-DC796455C71B}" dt="2024-09-03T17:03:39.463" v="1125" actId="1076"/>
          <ac:spMkLst>
            <pc:docMk/>
            <pc:sldMk cId="0" sldId="257"/>
            <ac:spMk id="4" creationId="{00000000-0000-0000-0000-000000000000}"/>
          </ac:spMkLst>
        </pc:spChg>
        <pc:spChg chg="mod">
          <ac:chgData name="Nikhil Anand" userId="1d966d52-9c22-42d8-b01c-3a199a7a85ac" providerId="ADAL" clId="{674390CF-DB9A-484B-AEB6-DC796455C71B}" dt="2024-09-03T17:03:39.463" v="1125" actId="1076"/>
          <ac:spMkLst>
            <pc:docMk/>
            <pc:sldMk cId="0" sldId="257"/>
            <ac:spMk id="5" creationId="{00000000-0000-0000-0000-000000000000}"/>
          </ac:spMkLst>
        </pc:spChg>
        <pc:spChg chg="mod">
          <ac:chgData name="Nikhil Anand" userId="1d966d52-9c22-42d8-b01c-3a199a7a85ac" providerId="ADAL" clId="{674390CF-DB9A-484B-AEB6-DC796455C71B}" dt="2024-09-03T10:47:24.774" v="0" actId="14100"/>
          <ac:spMkLst>
            <pc:docMk/>
            <pc:sldMk cId="0" sldId="257"/>
            <ac:spMk id="7" creationId="{00000000-0000-0000-0000-000000000000}"/>
          </ac:spMkLst>
        </pc:spChg>
        <pc:picChg chg="add mod modCrop">
          <ac:chgData name="Nikhil Anand" userId="1d966d52-9c22-42d8-b01c-3a199a7a85ac" providerId="ADAL" clId="{674390CF-DB9A-484B-AEB6-DC796455C71B}" dt="2024-09-03T17:03:51.694" v="1127" actId="14100"/>
          <ac:picMkLst>
            <pc:docMk/>
            <pc:sldMk cId="0" sldId="257"/>
            <ac:picMk id="9" creationId="{CDA2EE5D-5E26-FBAF-D4F2-D5A935CEA7D3}"/>
          </ac:picMkLst>
        </pc:picChg>
      </pc:sldChg>
      <pc:sldChg chg="mod ord modShow">
        <pc:chgData name="Nikhil Anand" userId="1d966d52-9c22-42d8-b01c-3a199a7a85ac" providerId="ADAL" clId="{674390CF-DB9A-484B-AEB6-DC796455C71B}" dt="2024-09-04T03:23:43.607" v="1167"/>
        <pc:sldMkLst>
          <pc:docMk/>
          <pc:sldMk cId="0" sldId="258"/>
        </pc:sldMkLst>
      </pc:sldChg>
      <pc:sldChg chg="modSp mod">
        <pc:chgData name="Nikhil Anand" userId="1d966d52-9c22-42d8-b01c-3a199a7a85ac" providerId="ADAL" clId="{674390CF-DB9A-484B-AEB6-DC796455C71B}" dt="2024-09-03T10:47:29.415" v="1" actId="14100"/>
        <pc:sldMkLst>
          <pc:docMk/>
          <pc:sldMk cId="0" sldId="259"/>
        </pc:sldMkLst>
        <pc:spChg chg="mod">
          <ac:chgData name="Nikhil Anand" userId="1d966d52-9c22-42d8-b01c-3a199a7a85ac" providerId="ADAL" clId="{674390CF-DB9A-484B-AEB6-DC796455C71B}" dt="2024-09-03T10:47:29.415" v="1" actId="14100"/>
          <ac:spMkLst>
            <pc:docMk/>
            <pc:sldMk cId="0" sldId="259"/>
            <ac:spMk id="9" creationId="{00000000-0000-0000-0000-000000000000}"/>
          </ac:spMkLst>
        </pc:spChg>
      </pc:sldChg>
      <pc:sldChg chg="modSp mod">
        <pc:chgData name="Nikhil Anand" userId="1d966d52-9c22-42d8-b01c-3a199a7a85ac" providerId="ADAL" clId="{674390CF-DB9A-484B-AEB6-DC796455C71B}" dt="2024-09-03T10:47:41.767" v="6" actId="14100"/>
        <pc:sldMkLst>
          <pc:docMk/>
          <pc:sldMk cId="0" sldId="260"/>
        </pc:sldMkLst>
        <pc:spChg chg="mod">
          <ac:chgData name="Nikhil Anand" userId="1d966d52-9c22-42d8-b01c-3a199a7a85ac" providerId="ADAL" clId="{674390CF-DB9A-484B-AEB6-DC796455C71B}" dt="2024-09-03T10:47:41.767" v="6" actId="14100"/>
          <ac:spMkLst>
            <pc:docMk/>
            <pc:sldMk cId="0" sldId="260"/>
            <ac:spMk id="4" creationId="{00000000-0000-0000-0000-000000000000}"/>
          </ac:spMkLst>
        </pc:spChg>
        <pc:spChg chg="mod">
          <ac:chgData name="Nikhil Anand" userId="1d966d52-9c22-42d8-b01c-3a199a7a85ac" providerId="ADAL" clId="{674390CF-DB9A-484B-AEB6-DC796455C71B}" dt="2024-09-03T10:47:35.453" v="3" actId="14100"/>
          <ac:spMkLst>
            <pc:docMk/>
            <pc:sldMk cId="0" sldId="260"/>
            <ac:spMk id="5" creationId="{00000000-0000-0000-0000-000000000000}"/>
          </ac:spMkLst>
        </pc:spChg>
        <pc:grpChg chg="mod">
          <ac:chgData name="Nikhil Anand" userId="1d966d52-9c22-42d8-b01c-3a199a7a85ac" providerId="ADAL" clId="{674390CF-DB9A-484B-AEB6-DC796455C71B}" dt="2024-09-03T10:47:38.543" v="5" actId="14100"/>
          <ac:grpSpMkLst>
            <pc:docMk/>
            <pc:sldMk cId="0" sldId="260"/>
            <ac:grpSpMk id="2" creationId="{00000000-0000-0000-0000-000000000000}"/>
          </ac:grpSpMkLst>
        </pc:grpChg>
      </pc:sldChg>
      <pc:sldChg chg="modSp mod">
        <pc:chgData name="Nikhil Anand" userId="1d966d52-9c22-42d8-b01c-3a199a7a85ac" providerId="ADAL" clId="{674390CF-DB9A-484B-AEB6-DC796455C71B}" dt="2024-09-03T10:48:02.399" v="10" actId="14100"/>
        <pc:sldMkLst>
          <pc:docMk/>
          <pc:sldMk cId="0" sldId="263"/>
        </pc:sldMkLst>
        <pc:spChg chg="mod">
          <ac:chgData name="Nikhil Anand" userId="1d966d52-9c22-42d8-b01c-3a199a7a85ac" providerId="ADAL" clId="{674390CF-DB9A-484B-AEB6-DC796455C71B}" dt="2024-09-03T10:47:50.093" v="7" actId="14100"/>
          <ac:spMkLst>
            <pc:docMk/>
            <pc:sldMk cId="0" sldId="263"/>
            <ac:spMk id="29" creationId="{00000000-0000-0000-0000-000000000000}"/>
          </ac:spMkLst>
        </pc:spChg>
        <pc:spChg chg="mod">
          <ac:chgData name="Nikhil Anand" userId="1d966d52-9c22-42d8-b01c-3a199a7a85ac" providerId="ADAL" clId="{674390CF-DB9A-484B-AEB6-DC796455C71B}" dt="2024-09-03T10:48:02.399" v="10" actId="14100"/>
          <ac:spMkLst>
            <pc:docMk/>
            <pc:sldMk cId="0" sldId="263"/>
            <ac:spMk id="37" creationId="{00000000-0000-0000-0000-000000000000}"/>
          </ac:spMkLst>
        </pc:spChg>
        <pc:spChg chg="mod">
          <ac:chgData name="Nikhil Anand" userId="1d966d52-9c22-42d8-b01c-3a199a7a85ac" providerId="ADAL" clId="{674390CF-DB9A-484B-AEB6-DC796455C71B}" dt="2024-09-03T10:47:54.645" v="8" actId="14100"/>
          <ac:spMkLst>
            <pc:docMk/>
            <pc:sldMk cId="0" sldId="263"/>
            <ac:spMk id="47" creationId="{00000000-0000-0000-0000-000000000000}"/>
          </ac:spMkLst>
        </pc:spChg>
        <pc:spChg chg="mod">
          <ac:chgData name="Nikhil Anand" userId="1d966d52-9c22-42d8-b01c-3a199a7a85ac" providerId="ADAL" clId="{674390CF-DB9A-484B-AEB6-DC796455C71B}" dt="2024-09-03T10:47:58.824" v="9" actId="14100"/>
          <ac:spMkLst>
            <pc:docMk/>
            <pc:sldMk cId="0" sldId="263"/>
            <ac:spMk id="51" creationId="{00000000-0000-0000-0000-000000000000}"/>
          </ac:spMkLst>
        </pc:spChg>
      </pc:sldChg>
      <pc:sldChg chg="modSp mod">
        <pc:chgData name="Nikhil Anand" userId="1d966d52-9c22-42d8-b01c-3a199a7a85ac" providerId="ADAL" clId="{674390CF-DB9A-484B-AEB6-DC796455C71B}" dt="2024-09-03T10:48:21.175" v="13" actId="14100"/>
        <pc:sldMkLst>
          <pc:docMk/>
          <pc:sldMk cId="0" sldId="264"/>
        </pc:sldMkLst>
        <pc:spChg chg="mod">
          <ac:chgData name="Nikhil Anand" userId="1d966d52-9c22-42d8-b01c-3a199a7a85ac" providerId="ADAL" clId="{674390CF-DB9A-484B-AEB6-DC796455C71B}" dt="2024-09-03T10:48:21.175" v="13" actId="14100"/>
          <ac:spMkLst>
            <pc:docMk/>
            <pc:sldMk cId="0" sldId="264"/>
            <ac:spMk id="37" creationId="{00000000-0000-0000-0000-000000000000}"/>
          </ac:spMkLst>
        </pc:spChg>
        <pc:spChg chg="mod">
          <ac:chgData name="Nikhil Anand" userId="1d966d52-9c22-42d8-b01c-3a199a7a85ac" providerId="ADAL" clId="{674390CF-DB9A-484B-AEB6-DC796455C71B}" dt="2024-09-03T10:48:18.437" v="12" actId="14100"/>
          <ac:spMkLst>
            <pc:docMk/>
            <pc:sldMk cId="0" sldId="264"/>
            <ac:spMk id="136" creationId="{00000000-0000-0000-0000-000000000000}"/>
          </ac:spMkLst>
        </pc:spChg>
        <pc:spChg chg="mod">
          <ac:chgData name="Nikhil Anand" userId="1d966d52-9c22-42d8-b01c-3a199a7a85ac" providerId="ADAL" clId="{674390CF-DB9A-484B-AEB6-DC796455C71B}" dt="2024-09-03T10:48:15.174" v="11" actId="14100"/>
          <ac:spMkLst>
            <pc:docMk/>
            <pc:sldMk cId="0" sldId="264"/>
            <ac:spMk id="137" creationId="{00000000-0000-0000-0000-000000000000}"/>
          </ac:spMkLst>
        </pc:spChg>
      </pc:sldChg>
      <pc:sldChg chg="modSp mod ord modShow">
        <pc:chgData name="Nikhil Anand" userId="1d966d52-9c22-42d8-b01c-3a199a7a85ac" providerId="ADAL" clId="{674390CF-DB9A-484B-AEB6-DC796455C71B}" dt="2024-09-04T03:23:43.607" v="1167"/>
        <pc:sldMkLst>
          <pc:docMk/>
          <pc:sldMk cId="0" sldId="265"/>
        </pc:sldMkLst>
        <pc:spChg chg="mod">
          <ac:chgData name="Nikhil Anand" userId="1d966d52-9c22-42d8-b01c-3a199a7a85ac" providerId="ADAL" clId="{674390CF-DB9A-484B-AEB6-DC796455C71B}" dt="2024-09-03T10:48:41.005" v="15" actId="1036"/>
          <ac:spMkLst>
            <pc:docMk/>
            <pc:sldMk cId="0" sldId="265"/>
            <ac:spMk id="18" creationId="{00000000-0000-0000-0000-000000000000}"/>
          </ac:spMkLst>
        </pc:spChg>
        <pc:grpChg chg="mod">
          <ac:chgData name="Nikhil Anand" userId="1d966d52-9c22-42d8-b01c-3a199a7a85ac" providerId="ADAL" clId="{674390CF-DB9A-484B-AEB6-DC796455C71B}" dt="2024-09-03T10:48:44.458" v="18" actId="1036"/>
          <ac:grpSpMkLst>
            <pc:docMk/>
            <pc:sldMk cId="0" sldId="265"/>
            <ac:grpSpMk id="19" creationId="{00000000-0000-0000-0000-000000000000}"/>
          </ac:grpSpMkLst>
        </pc:grpChg>
        <pc:grpChg chg="mod">
          <ac:chgData name="Nikhil Anand" userId="1d966d52-9c22-42d8-b01c-3a199a7a85ac" providerId="ADAL" clId="{674390CF-DB9A-484B-AEB6-DC796455C71B}" dt="2024-09-03T10:48:46.799" v="19" actId="1035"/>
          <ac:grpSpMkLst>
            <pc:docMk/>
            <pc:sldMk cId="0" sldId="265"/>
            <ac:grpSpMk id="26" creationId="{00000000-0000-0000-0000-000000000000}"/>
          </ac:grpSpMkLst>
        </pc:grpChg>
      </pc:sldChg>
      <pc:sldChg chg="addSp delSp modSp mod">
        <pc:chgData name="Nikhil Anand" userId="1d966d52-9c22-42d8-b01c-3a199a7a85ac" providerId="ADAL" clId="{674390CF-DB9A-484B-AEB6-DC796455C71B}" dt="2024-09-03T15:47:27.673" v="173" actId="478"/>
        <pc:sldMkLst>
          <pc:docMk/>
          <pc:sldMk cId="0" sldId="266"/>
        </pc:sldMkLst>
        <pc:spChg chg="add del">
          <ac:chgData name="Nikhil Anand" userId="1d966d52-9c22-42d8-b01c-3a199a7a85ac" providerId="ADAL" clId="{674390CF-DB9A-484B-AEB6-DC796455C71B}" dt="2024-09-03T15:47:27.673" v="173" actId="478"/>
          <ac:spMkLst>
            <pc:docMk/>
            <pc:sldMk cId="0" sldId="266"/>
            <ac:spMk id="12" creationId="{00000000-0000-0000-0000-000000000000}"/>
          </ac:spMkLst>
        </pc:spChg>
        <pc:spChg chg="del">
          <ac:chgData name="Nikhil Anand" userId="1d966d52-9c22-42d8-b01c-3a199a7a85ac" providerId="ADAL" clId="{674390CF-DB9A-484B-AEB6-DC796455C71B}" dt="2024-09-03T15:42:08.468" v="60" actId="478"/>
          <ac:spMkLst>
            <pc:docMk/>
            <pc:sldMk cId="0" sldId="266"/>
            <ac:spMk id="13" creationId="{00000000-0000-0000-0000-000000000000}"/>
          </ac:spMkLst>
        </pc:spChg>
        <pc:spChg chg="mod">
          <ac:chgData name="Nikhil Anand" userId="1d966d52-9c22-42d8-b01c-3a199a7a85ac" providerId="ADAL" clId="{674390CF-DB9A-484B-AEB6-DC796455C71B}" dt="2024-09-03T10:49:04.247" v="23" actId="14100"/>
          <ac:spMkLst>
            <pc:docMk/>
            <pc:sldMk cId="0" sldId="266"/>
            <ac:spMk id="15" creationId="{00000000-0000-0000-0000-000000000000}"/>
          </ac:spMkLst>
        </pc:spChg>
        <pc:spChg chg="mod">
          <ac:chgData name="Nikhil Anand" userId="1d966d52-9c22-42d8-b01c-3a199a7a85ac" providerId="ADAL" clId="{674390CF-DB9A-484B-AEB6-DC796455C71B}" dt="2024-09-03T10:49:10.647" v="25" actId="1038"/>
          <ac:spMkLst>
            <pc:docMk/>
            <pc:sldMk cId="0" sldId="266"/>
            <ac:spMk id="16" creationId="{00000000-0000-0000-0000-000000000000}"/>
          </ac:spMkLst>
        </pc:spChg>
        <pc:spChg chg="mod">
          <ac:chgData name="Nikhil Anand" userId="1d966d52-9c22-42d8-b01c-3a199a7a85ac" providerId="ADAL" clId="{674390CF-DB9A-484B-AEB6-DC796455C71B}" dt="2024-09-03T10:48:52.604" v="20" actId="14100"/>
          <ac:spMkLst>
            <pc:docMk/>
            <pc:sldMk cId="0" sldId="266"/>
            <ac:spMk id="17" creationId="{00000000-0000-0000-0000-000000000000}"/>
          </ac:spMkLst>
        </pc:spChg>
        <pc:spChg chg="add del mod">
          <ac:chgData name="Nikhil Anand" userId="1d966d52-9c22-42d8-b01c-3a199a7a85ac" providerId="ADAL" clId="{674390CF-DB9A-484B-AEB6-DC796455C71B}" dt="2024-09-03T15:47:27.673" v="173" actId="478"/>
          <ac:spMkLst>
            <pc:docMk/>
            <pc:sldMk cId="0" sldId="266"/>
            <ac:spMk id="18" creationId="{00000000-0000-0000-0000-000000000000}"/>
          </ac:spMkLst>
        </pc:spChg>
        <pc:spChg chg="add mod">
          <ac:chgData name="Nikhil Anand" userId="1d966d52-9c22-42d8-b01c-3a199a7a85ac" providerId="ADAL" clId="{674390CF-DB9A-484B-AEB6-DC796455C71B}" dt="2024-09-03T15:42:08.646" v="61"/>
          <ac:spMkLst>
            <pc:docMk/>
            <pc:sldMk cId="0" sldId="266"/>
            <ac:spMk id="20" creationId="{F9E202E6-337B-A2CA-237C-F12EE3179FC1}"/>
          </ac:spMkLst>
        </pc:spChg>
        <pc:spChg chg="mod">
          <ac:chgData name="Nikhil Anand" userId="1d966d52-9c22-42d8-b01c-3a199a7a85ac" providerId="ADAL" clId="{674390CF-DB9A-484B-AEB6-DC796455C71B}" dt="2024-09-03T15:42:48.594" v="62"/>
          <ac:spMkLst>
            <pc:docMk/>
            <pc:sldMk cId="0" sldId="266"/>
            <ac:spMk id="23" creationId="{64BE742C-EFAA-DAAE-EE94-A3AE0B1E2003}"/>
          </ac:spMkLst>
        </pc:spChg>
        <pc:spChg chg="mod">
          <ac:chgData name="Nikhil Anand" userId="1d966d52-9c22-42d8-b01c-3a199a7a85ac" providerId="ADAL" clId="{674390CF-DB9A-484B-AEB6-DC796455C71B}" dt="2024-09-03T15:42:48.594" v="62"/>
          <ac:spMkLst>
            <pc:docMk/>
            <pc:sldMk cId="0" sldId="266"/>
            <ac:spMk id="24" creationId="{135BF8D2-F4D9-9163-BD03-7171CF9C08F5}"/>
          </ac:spMkLst>
        </pc:spChg>
        <pc:spChg chg="mod">
          <ac:chgData name="Nikhil Anand" userId="1d966d52-9c22-42d8-b01c-3a199a7a85ac" providerId="ADAL" clId="{674390CF-DB9A-484B-AEB6-DC796455C71B}" dt="2024-09-03T15:42:48.594" v="62"/>
          <ac:spMkLst>
            <pc:docMk/>
            <pc:sldMk cId="0" sldId="266"/>
            <ac:spMk id="25" creationId="{14904F3A-89B6-6BB4-3B4F-52D34386D0BF}"/>
          </ac:spMkLst>
        </pc:spChg>
        <pc:spChg chg="mod">
          <ac:chgData name="Nikhil Anand" userId="1d966d52-9c22-42d8-b01c-3a199a7a85ac" providerId="ADAL" clId="{674390CF-DB9A-484B-AEB6-DC796455C71B}" dt="2024-09-03T15:45:20.356" v="159" actId="1076"/>
          <ac:spMkLst>
            <pc:docMk/>
            <pc:sldMk cId="0" sldId="266"/>
            <ac:spMk id="28" creationId="{ED52A4D9-04EF-6971-269F-C4DA409C612A}"/>
          </ac:spMkLst>
        </pc:spChg>
        <pc:spChg chg="mod">
          <ac:chgData name="Nikhil Anand" userId="1d966d52-9c22-42d8-b01c-3a199a7a85ac" providerId="ADAL" clId="{674390CF-DB9A-484B-AEB6-DC796455C71B}" dt="2024-09-03T15:43:17.269" v="106" actId="1036"/>
          <ac:spMkLst>
            <pc:docMk/>
            <pc:sldMk cId="0" sldId="266"/>
            <ac:spMk id="29" creationId="{A497D91A-D396-C277-A8A6-6ED5C32FBD12}"/>
          </ac:spMkLst>
        </pc:spChg>
        <pc:spChg chg="mod">
          <ac:chgData name="Nikhil Anand" userId="1d966d52-9c22-42d8-b01c-3a199a7a85ac" providerId="ADAL" clId="{674390CF-DB9A-484B-AEB6-DC796455C71B}" dt="2024-09-03T15:42:54.511" v="63"/>
          <ac:spMkLst>
            <pc:docMk/>
            <pc:sldMk cId="0" sldId="266"/>
            <ac:spMk id="30" creationId="{960D3378-5261-EF76-A4CF-87CC06732B45}"/>
          </ac:spMkLst>
        </pc:spChg>
        <pc:grpChg chg="add mod">
          <ac:chgData name="Nikhil Anand" userId="1d966d52-9c22-42d8-b01c-3a199a7a85ac" providerId="ADAL" clId="{674390CF-DB9A-484B-AEB6-DC796455C71B}" dt="2024-09-03T15:42:48.594" v="62"/>
          <ac:grpSpMkLst>
            <pc:docMk/>
            <pc:sldMk cId="0" sldId="266"/>
            <ac:grpSpMk id="21" creationId="{83DD524C-17C1-4E64-5D56-4E7D9F7745EA}"/>
          </ac:grpSpMkLst>
        </pc:grpChg>
        <pc:grpChg chg="mod">
          <ac:chgData name="Nikhil Anand" userId="1d966d52-9c22-42d8-b01c-3a199a7a85ac" providerId="ADAL" clId="{674390CF-DB9A-484B-AEB6-DC796455C71B}" dt="2024-09-03T15:42:48.594" v="62"/>
          <ac:grpSpMkLst>
            <pc:docMk/>
            <pc:sldMk cId="0" sldId="266"/>
            <ac:grpSpMk id="22" creationId="{915E4C3B-E966-23B4-96EE-E3C4DD68E288}"/>
          </ac:grpSpMkLst>
        </pc:grpChg>
        <pc:grpChg chg="add del mod">
          <ac:chgData name="Nikhil Anand" userId="1d966d52-9c22-42d8-b01c-3a199a7a85ac" providerId="ADAL" clId="{674390CF-DB9A-484B-AEB6-DC796455C71B}" dt="2024-09-03T15:47:21.185" v="171" actId="478"/>
          <ac:grpSpMkLst>
            <pc:docMk/>
            <pc:sldMk cId="0" sldId="266"/>
            <ac:grpSpMk id="26" creationId="{B7D60955-6297-AA66-E499-2A9C956CDBC5}"/>
          </ac:grpSpMkLst>
        </pc:grpChg>
        <pc:grpChg chg="mod">
          <ac:chgData name="Nikhil Anand" userId="1d966d52-9c22-42d8-b01c-3a199a7a85ac" providerId="ADAL" clId="{674390CF-DB9A-484B-AEB6-DC796455C71B}" dt="2024-09-03T15:42:54.511" v="63"/>
          <ac:grpSpMkLst>
            <pc:docMk/>
            <pc:sldMk cId="0" sldId="266"/>
            <ac:grpSpMk id="27" creationId="{F6F0CC2E-4F06-8888-3E37-EA0D4A93C5D0}"/>
          </ac:grpSpMkLst>
        </pc:grpChg>
      </pc:sldChg>
      <pc:sldChg chg="modSp mod">
        <pc:chgData name="Nikhil Anand" userId="1d966d52-9c22-42d8-b01c-3a199a7a85ac" providerId="ADAL" clId="{674390CF-DB9A-484B-AEB6-DC796455C71B}" dt="2024-09-03T10:49:20.968" v="27" actId="14100"/>
        <pc:sldMkLst>
          <pc:docMk/>
          <pc:sldMk cId="0" sldId="267"/>
        </pc:sldMkLst>
        <pc:spChg chg="mod">
          <ac:chgData name="Nikhil Anand" userId="1d966d52-9c22-42d8-b01c-3a199a7a85ac" providerId="ADAL" clId="{674390CF-DB9A-484B-AEB6-DC796455C71B}" dt="2024-09-03T10:49:20.968" v="27" actId="14100"/>
          <ac:spMkLst>
            <pc:docMk/>
            <pc:sldMk cId="0" sldId="267"/>
            <ac:spMk id="57" creationId="{00000000-0000-0000-0000-000000000000}"/>
          </ac:spMkLst>
        </pc:spChg>
        <pc:spChg chg="mod">
          <ac:chgData name="Nikhil Anand" userId="1d966d52-9c22-42d8-b01c-3a199a7a85ac" providerId="ADAL" clId="{674390CF-DB9A-484B-AEB6-DC796455C71B}" dt="2024-09-03T10:49:18.160" v="26" actId="14100"/>
          <ac:spMkLst>
            <pc:docMk/>
            <pc:sldMk cId="0" sldId="267"/>
            <ac:spMk id="59" creationId="{00000000-0000-0000-0000-000000000000}"/>
          </ac:spMkLst>
        </pc:spChg>
      </pc:sldChg>
      <pc:sldChg chg="modSp mod">
        <pc:chgData name="Nikhil Anand" userId="1d966d52-9c22-42d8-b01c-3a199a7a85ac" providerId="ADAL" clId="{674390CF-DB9A-484B-AEB6-DC796455C71B}" dt="2024-09-03T10:49:27.333" v="28" actId="14100"/>
        <pc:sldMkLst>
          <pc:docMk/>
          <pc:sldMk cId="0" sldId="268"/>
        </pc:sldMkLst>
        <pc:spChg chg="mod">
          <ac:chgData name="Nikhil Anand" userId="1d966d52-9c22-42d8-b01c-3a199a7a85ac" providerId="ADAL" clId="{674390CF-DB9A-484B-AEB6-DC796455C71B}" dt="2024-09-03T10:49:27.333" v="28" actId="14100"/>
          <ac:spMkLst>
            <pc:docMk/>
            <pc:sldMk cId="0" sldId="268"/>
            <ac:spMk id="30" creationId="{00000000-0000-0000-0000-000000000000}"/>
          </ac:spMkLst>
        </pc:spChg>
      </pc:sldChg>
      <pc:sldChg chg="mod ord modShow">
        <pc:chgData name="Nikhil Anand" userId="1d966d52-9c22-42d8-b01c-3a199a7a85ac" providerId="ADAL" clId="{674390CF-DB9A-484B-AEB6-DC796455C71B}" dt="2024-09-04T03:23:23.030" v="1153"/>
        <pc:sldMkLst>
          <pc:docMk/>
          <pc:sldMk cId="0" sldId="271"/>
        </pc:sldMkLst>
      </pc:sldChg>
      <pc:sldChg chg="modNotesTx">
        <pc:chgData name="Nikhil Anand" userId="1d966d52-9c22-42d8-b01c-3a199a7a85ac" providerId="ADAL" clId="{674390CF-DB9A-484B-AEB6-DC796455C71B}" dt="2024-09-03T16:04:58.081" v="177"/>
        <pc:sldMkLst>
          <pc:docMk/>
          <pc:sldMk cId="0" sldId="272"/>
        </pc:sldMkLst>
      </pc:sldChg>
      <pc:sldChg chg="modSp mod">
        <pc:chgData name="Nikhil Anand" userId="1d966d52-9c22-42d8-b01c-3a199a7a85ac" providerId="ADAL" clId="{674390CF-DB9A-484B-AEB6-DC796455C71B}" dt="2024-09-03T10:51:03.605" v="57" actId="1036"/>
        <pc:sldMkLst>
          <pc:docMk/>
          <pc:sldMk cId="0" sldId="275"/>
        </pc:sldMkLst>
        <pc:spChg chg="mod">
          <ac:chgData name="Nikhil Anand" userId="1d966d52-9c22-42d8-b01c-3a199a7a85ac" providerId="ADAL" clId="{674390CF-DB9A-484B-AEB6-DC796455C71B}" dt="2024-09-03T10:50:15.004" v="37" actId="1076"/>
          <ac:spMkLst>
            <pc:docMk/>
            <pc:sldMk cId="0" sldId="275"/>
            <ac:spMk id="3" creationId="{00000000-0000-0000-0000-000000000000}"/>
          </ac:spMkLst>
        </pc:spChg>
        <pc:spChg chg="mod">
          <ac:chgData name="Nikhil Anand" userId="1d966d52-9c22-42d8-b01c-3a199a7a85ac" providerId="ADAL" clId="{674390CF-DB9A-484B-AEB6-DC796455C71B}" dt="2024-09-03T10:50:41.340" v="48" actId="1076"/>
          <ac:spMkLst>
            <pc:docMk/>
            <pc:sldMk cId="0" sldId="275"/>
            <ac:spMk id="4" creationId="{00000000-0000-0000-0000-000000000000}"/>
          </ac:spMkLst>
        </pc:spChg>
        <pc:spChg chg="mod">
          <ac:chgData name="Nikhil Anand" userId="1d966d52-9c22-42d8-b01c-3a199a7a85ac" providerId="ADAL" clId="{674390CF-DB9A-484B-AEB6-DC796455C71B}" dt="2024-09-03T10:50:50.683" v="51" actId="14100"/>
          <ac:spMkLst>
            <pc:docMk/>
            <pc:sldMk cId="0" sldId="275"/>
            <ac:spMk id="8" creationId="{00000000-0000-0000-0000-000000000000}"/>
          </ac:spMkLst>
        </pc:spChg>
        <pc:grpChg chg="mod">
          <ac:chgData name="Nikhil Anand" userId="1d966d52-9c22-42d8-b01c-3a199a7a85ac" providerId="ADAL" clId="{674390CF-DB9A-484B-AEB6-DC796455C71B}" dt="2024-09-03T10:50:45.612" v="49" actId="14100"/>
          <ac:grpSpMkLst>
            <pc:docMk/>
            <pc:sldMk cId="0" sldId="275"/>
            <ac:grpSpMk id="2" creationId="{00000000-0000-0000-0000-000000000000}"/>
          </ac:grpSpMkLst>
        </pc:grpChg>
        <pc:grpChg chg="mod">
          <ac:chgData name="Nikhil Anand" userId="1d966d52-9c22-42d8-b01c-3a199a7a85ac" providerId="ADAL" clId="{674390CF-DB9A-484B-AEB6-DC796455C71B}" dt="2024-09-03T10:51:03.605" v="57" actId="1036"/>
          <ac:grpSpMkLst>
            <pc:docMk/>
            <pc:sldMk cId="0" sldId="275"/>
            <ac:grpSpMk id="6" creationId="{00000000-0000-0000-0000-000000000000}"/>
          </ac:grpSpMkLst>
        </pc:grpChg>
      </pc:sldChg>
      <pc:sldChg chg="modSp mod">
        <pc:chgData name="Nikhil Anand" userId="1d966d52-9c22-42d8-b01c-3a199a7a85ac" providerId="ADAL" clId="{674390CF-DB9A-484B-AEB6-DC796455C71B}" dt="2024-09-04T03:22:17.783" v="1149" actId="20577"/>
        <pc:sldMkLst>
          <pc:docMk/>
          <pc:sldMk cId="0" sldId="276"/>
        </pc:sldMkLst>
        <pc:graphicFrameChg chg="modGraphic">
          <ac:chgData name="Nikhil Anand" userId="1d966d52-9c22-42d8-b01c-3a199a7a85ac" providerId="ADAL" clId="{674390CF-DB9A-484B-AEB6-DC796455C71B}" dt="2024-09-04T03:22:17.783" v="1149" actId="20577"/>
          <ac:graphicFrameMkLst>
            <pc:docMk/>
            <pc:sldMk cId="0" sldId="276"/>
            <ac:graphicFrameMk id="5" creationId="{00000000-0000-0000-0000-000000000000}"/>
          </ac:graphicFrameMkLst>
        </pc:graphicFrameChg>
      </pc:sldChg>
      <pc:sldChg chg="addSp delSp modSp mod modNotesTx">
        <pc:chgData name="Nikhil Anand" userId="1d966d52-9c22-42d8-b01c-3a199a7a85ac" providerId="ADAL" clId="{674390CF-DB9A-484B-AEB6-DC796455C71B}" dt="2024-09-03T16:59:49.112" v="793" actId="20577"/>
        <pc:sldMkLst>
          <pc:docMk/>
          <pc:sldMk cId="0" sldId="279"/>
        </pc:sldMkLst>
        <pc:spChg chg="mod">
          <ac:chgData name="Nikhil Anand" userId="1d966d52-9c22-42d8-b01c-3a199a7a85ac" providerId="ADAL" clId="{674390CF-DB9A-484B-AEB6-DC796455C71B}" dt="2024-09-03T16:16:55.132" v="191" actId="1076"/>
          <ac:spMkLst>
            <pc:docMk/>
            <pc:sldMk cId="0" sldId="279"/>
            <ac:spMk id="6" creationId="{00000000-0000-0000-0000-000000000000}"/>
          </ac:spMkLst>
        </pc:spChg>
        <pc:spChg chg="mod">
          <ac:chgData name="Nikhil Anand" userId="1d966d52-9c22-42d8-b01c-3a199a7a85ac" providerId="ADAL" clId="{674390CF-DB9A-484B-AEB6-DC796455C71B}" dt="2024-09-03T16:15:17.959" v="189" actId="1037"/>
          <ac:spMkLst>
            <pc:docMk/>
            <pc:sldMk cId="0" sldId="279"/>
            <ac:spMk id="9" creationId="{00000000-0000-0000-0000-000000000000}"/>
          </ac:spMkLst>
        </pc:spChg>
        <pc:spChg chg="add del mod">
          <ac:chgData name="Nikhil Anand" userId="1d966d52-9c22-42d8-b01c-3a199a7a85ac" providerId="ADAL" clId="{674390CF-DB9A-484B-AEB6-DC796455C71B}" dt="2024-09-03T16:27:54.331" v="339" actId="478"/>
          <ac:spMkLst>
            <pc:docMk/>
            <pc:sldMk cId="0" sldId="279"/>
            <ac:spMk id="14" creationId="{8DA67962-6CE0-D579-3E1D-706133437865}"/>
          </ac:spMkLst>
        </pc:spChg>
        <pc:spChg chg="add mod">
          <ac:chgData name="Nikhil Anand" userId="1d966d52-9c22-42d8-b01c-3a199a7a85ac" providerId="ADAL" clId="{674390CF-DB9A-484B-AEB6-DC796455C71B}" dt="2024-09-03T16:27:58.197" v="340"/>
          <ac:spMkLst>
            <pc:docMk/>
            <pc:sldMk cId="0" sldId="279"/>
            <ac:spMk id="15" creationId="{96E200AD-E473-19E8-CF69-9BEB10E6954E}"/>
          </ac:spMkLst>
        </pc:spChg>
      </pc:sldChg>
      <pc:sldChg chg="addSp modSp mod modNotesTx">
        <pc:chgData name="Nikhil Anand" userId="1d966d52-9c22-42d8-b01c-3a199a7a85ac" providerId="ADAL" clId="{674390CF-DB9A-484B-AEB6-DC796455C71B}" dt="2024-09-03T17:00:10.882" v="915" actId="20577"/>
        <pc:sldMkLst>
          <pc:docMk/>
          <pc:sldMk cId="0" sldId="280"/>
        </pc:sldMkLst>
        <pc:spChg chg="mod">
          <ac:chgData name="Nikhil Anand" userId="1d966d52-9c22-42d8-b01c-3a199a7a85ac" providerId="ADAL" clId="{674390CF-DB9A-484B-AEB6-DC796455C71B}" dt="2024-09-03T16:15:10.154" v="187" actId="14100"/>
          <ac:spMkLst>
            <pc:docMk/>
            <pc:sldMk cId="0" sldId="280"/>
            <ac:spMk id="9" creationId="{00000000-0000-0000-0000-000000000000}"/>
          </ac:spMkLst>
        </pc:spChg>
        <pc:spChg chg="add mod">
          <ac:chgData name="Nikhil Anand" userId="1d966d52-9c22-42d8-b01c-3a199a7a85ac" providerId="ADAL" clId="{674390CF-DB9A-484B-AEB6-DC796455C71B}" dt="2024-09-03T16:27:49.474" v="338" actId="1038"/>
          <ac:spMkLst>
            <pc:docMk/>
            <pc:sldMk cId="0" sldId="280"/>
            <ac:spMk id="13" creationId="{B390E45D-F322-65CB-E5BB-11AEB5981C0B}"/>
          </ac:spMkLst>
        </pc:spChg>
      </pc:sldChg>
      <pc:sldChg chg="addSp modSp mod ord modShow modNotesTx">
        <pc:chgData name="Nikhil Anand" userId="1d966d52-9c22-42d8-b01c-3a199a7a85ac" providerId="ADAL" clId="{674390CF-DB9A-484B-AEB6-DC796455C71B}" dt="2024-09-04T03:23:11.105" v="1151"/>
        <pc:sldMkLst>
          <pc:docMk/>
          <pc:sldMk cId="0" sldId="281"/>
        </pc:sldMkLst>
        <pc:spChg chg="mod">
          <ac:chgData name="Nikhil Anand" userId="1d966d52-9c22-42d8-b01c-3a199a7a85ac" providerId="ADAL" clId="{674390CF-DB9A-484B-AEB6-DC796455C71B}" dt="2024-09-03T16:04:19.573" v="175" actId="14100"/>
          <ac:spMkLst>
            <pc:docMk/>
            <pc:sldMk cId="0" sldId="281"/>
            <ac:spMk id="7" creationId="{00000000-0000-0000-0000-000000000000}"/>
          </ac:spMkLst>
        </pc:spChg>
        <pc:spChg chg="add mod">
          <ac:chgData name="Nikhil Anand" userId="1d966d52-9c22-42d8-b01c-3a199a7a85ac" providerId="ADAL" clId="{674390CF-DB9A-484B-AEB6-DC796455C71B}" dt="2024-09-03T16:27:04.720" v="317"/>
          <ac:spMkLst>
            <pc:docMk/>
            <pc:sldMk cId="0" sldId="281"/>
            <ac:spMk id="13" creationId="{81DE4D3B-6B7C-535D-EC63-84F7933A4A91}"/>
          </ac:spMkLst>
        </pc:spChg>
      </pc:sldChg>
      <pc:sldChg chg="addSp modSp mod">
        <pc:chgData name="Nikhil Anand" userId="1d966d52-9c22-42d8-b01c-3a199a7a85ac" providerId="ADAL" clId="{674390CF-DB9A-484B-AEB6-DC796455C71B}" dt="2024-09-03T16:23:24.986" v="299" actId="1038"/>
        <pc:sldMkLst>
          <pc:docMk/>
          <pc:sldMk cId="0" sldId="283"/>
        </pc:sldMkLst>
        <pc:spChg chg="mod">
          <ac:chgData name="Nikhil Anand" userId="1d966d52-9c22-42d8-b01c-3a199a7a85ac" providerId="ADAL" clId="{674390CF-DB9A-484B-AEB6-DC796455C71B}" dt="2024-09-03T16:23:15.651" v="289" actId="1036"/>
          <ac:spMkLst>
            <pc:docMk/>
            <pc:sldMk cId="0" sldId="283"/>
            <ac:spMk id="14" creationId="{00000000-0000-0000-0000-000000000000}"/>
          </ac:spMkLst>
        </pc:spChg>
        <pc:spChg chg="mod">
          <ac:chgData name="Nikhil Anand" userId="1d966d52-9c22-42d8-b01c-3a199a7a85ac" providerId="ADAL" clId="{674390CF-DB9A-484B-AEB6-DC796455C71B}" dt="2024-09-03T16:21:48.426" v="255" actId="1076"/>
          <ac:spMkLst>
            <pc:docMk/>
            <pc:sldMk cId="0" sldId="283"/>
            <ac:spMk id="17" creationId="{F313EB2B-0414-C14A-66FE-DDEE14B24B02}"/>
          </ac:spMkLst>
        </pc:spChg>
        <pc:spChg chg="mod">
          <ac:chgData name="Nikhil Anand" userId="1d966d52-9c22-42d8-b01c-3a199a7a85ac" providerId="ADAL" clId="{674390CF-DB9A-484B-AEB6-DC796455C71B}" dt="2024-09-03T16:21:14.097" v="245"/>
          <ac:spMkLst>
            <pc:docMk/>
            <pc:sldMk cId="0" sldId="283"/>
            <ac:spMk id="18" creationId="{4B76F993-B8D6-97C8-1034-3CD4E3DBBDBD}"/>
          </ac:spMkLst>
        </pc:spChg>
        <pc:grpChg chg="add mod ord">
          <ac:chgData name="Nikhil Anand" userId="1d966d52-9c22-42d8-b01c-3a199a7a85ac" providerId="ADAL" clId="{674390CF-DB9A-484B-AEB6-DC796455C71B}" dt="2024-09-03T16:23:24.986" v="299" actId="1038"/>
          <ac:grpSpMkLst>
            <pc:docMk/>
            <pc:sldMk cId="0" sldId="283"/>
            <ac:grpSpMk id="16" creationId="{74FE3722-0BCE-2D6B-B3F4-DDA426924F85}"/>
          </ac:grpSpMkLst>
        </pc:grpChg>
      </pc:sldChg>
      <pc:sldChg chg="ord">
        <pc:chgData name="Nikhil Anand" userId="1d966d52-9c22-42d8-b01c-3a199a7a85ac" providerId="ADAL" clId="{674390CF-DB9A-484B-AEB6-DC796455C71B}" dt="2024-09-04T03:23:24.147" v="1155"/>
        <pc:sldMkLst>
          <pc:docMk/>
          <pc:sldMk cId="0" sldId="284"/>
        </pc:sldMkLst>
      </pc:sldChg>
      <pc:sldChg chg="mod modShow">
        <pc:chgData name="Nikhil Anand" userId="1d966d52-9c22-42d8-b01c-3a199a7a85ac" providerId="ADAL" clId="{674390CF-DB9A-484B-AEB6-DC796455C71B}" dt="2024-09-03T10:51:21.367" v="58" actId="729"/>
        <pc:sldMkLst>
          <pc:docMk/>
          <pc:sldMk cId="0" sldId="285"/>
        </pc:sldMkLst>
      </pc:sldChg>
      <pc:sldChg chg="mod modShow">
        <pc:chgData name="Nikhil Anand" userId="1d966d52-9c22-42d8-b01c-3a199a7a85ac" providerId="ADAL" clId="{674390CF-DB9A-484B-AEB6-DC796455C71B}" dt="2024-09-03T10:51:21.367" v="58" actId="729"/>
        <pc:sldMkLst>
          <pc:docMk/>
          <pc:sldMk cId="0" sldId="286"/>
        </pc:sldMkLst>
      </pc:sldChg>
      <pc:sldChg chg="mod modShow">
        <pc:chgData name="Nikhil Anand" userId="1d966d52-9c22-42d8-b01c-3a199a7a85ac" providerId="ADAL" clId="{674390CF-DB9A-484B-AEB6-DC796455C71B}" dt="2024-09-03T10:51:21.367" v="58" actId="729"/>
        <pc:sldMkLst>
          <pc:docMk/>
          <pc:sldMk cId="0" sldId="287"/>
        </pc:sldMkLst>
      </pc:sldChg>
      <pc:sldChg chg="mod modShow">
        <pc:chgData name="Nikhil Anand" userId="1d966d52-9c22-42d8-b01c-3a199a7a85ac" providerId="ADAL" clId="{674390CF-DB9A-484B-AEB6-DC796455C71B}" dt="2024-09-03T10:51:21.367" v="58" actId="729"/>
        <pc:sldMkLst>
          <pc:docMk/>
          <pc:sldMk cId="0" sldId="288"/>
        </pc:sldMkLst>
      </pc:sldChg>
      <pc:sldChg chg="mod modShow">
        <pc:chgData name="Nikhil Anand" userId="1d966d52-9c22-42d8-b01c-3a199a7a85ac" providerId="ADAL" clId="{674390CF-DB9A-484B-AEB6-DC796455C71B}" dt="2024-09-03T10:51:21.367" v="58" actId="729"/>
        <pc:sldMkLst>
          <pc:docMk/>
          <pc:sldMk cId="0" sldId="289"/>
        </pc:sldMkLst>
      </pc:sldChg>
      <pc:sldChg chg="mod modShow">
        <pc:chgData name="Nikhil Anand" userId="1d966d52-9c22-42d8-b01c-3a199a7a85ac" providerId="ADAL" clId="{674390CF-DB9A-484B-AEB6-DC796455C71B}" dt="2024-09-03T10:51:21.367" v="58" actId="729"/>
        <pc:sldMkLst>
          <pc:docMk/>
          <pc:sldMk cId="0" sldId="290"/>
        </pc:sldMkLst>
      </pc:sldChg>
      <pc:sldChg chg="mod modShow">
        <pc:chgData name="Nikhil Anand" userId="1d966d52-9c22-42d8-b01c-3a199a7a85ac" providerId="ADAL" clId="{674390CF-DB9A-484B-AEB6-DC796455C71B}" dt="2024-09-03T10:51:21.367" v="58" actId="729"/>
        <pc:sldMkLst>
          <pc:docMk/>
          <pc:sldMk cId="0" sldId="291"/>
        </pc:sldMkLst>
      </pc:sldChg>
      <pc:sldChg chg="mod modShow">
        <pc:chgData name="Nikhil Anand" userId="1d966d52-9c22-42d8-b01c-3a199a7a85ac" providerId="ADAL" clId="{674390CF-DB9A-484B-AEB6-DC796455C71B}" dt="2024-09-03T10:51:21.367" v="58" actId="729"/>
        <pc:sldMkLst>
          <pc:docMk/>
          <pc:sldMk cId="0" sldId="292"/>
        </pc:sldMkLst>
      </pc:sldChg>
      <pc:sldChg chg="mod modShow">
        <pc:chgData name="Nikhil Anand" userId="1d966d52-9c22-42d8-b01c-3a199a7a85ac" providerId="ADAL" clId="{674390CF-DB9A-484B-AEB6-DC796455C71B}" dt="2024-09-03T10:51:21.367" v="58" actId="729"/>
        <pc:sldMkLst>
          <pc:docMk/>
          <pc:sldMk cId="0" sldId="293"/>
        </pc:sldMkLst>
      </pc:sldChg>
      <pc:sldChg chg="mod modShow">
        <pc:chgData name="Nikhil Anand" userId="1d966d52-9c22-42d8-b01c-3a199a7a85ac" providerId="ADAL" clId="{674390CF-DB9A-484B-AEB6-DC796455C71B}" dt="2024-09-03T10:51:21.367" v="58" actId="729"/>
        <pc:sldMkLst>
          <pc:docMk/>
          <pc:sldMk cId="0" sldId="294"/>
        </pc:sldMkLst>
      </pc:sldChg>
      <pc:sldChg chg="mod modShow">
        <pc:chgData name="Nikhil Anand" userId="1d966d52-9c22-42d8-b01c-3a199a7a85ac" providerId="ADAL" clId="{674390CF-DB9A-484B-AEB6-DC796455C71B}" dt="2024-09-03T10:51:21.367" v="58" actId="729"/>
        <pc:sldMkLst>
          <pc:docMk/>
          <pc:sldMk cId="0" sldId="295"/>
        </pc:sldMkLst>
      </pc:sldChg>
      <pc:sldChg chg="mod modShow">
        <pc:chgData name="Nikhil Anand" userId="1d966d52-9c22-42d8-b01c-3a199a7a85ac" providerId="ADAL" clId="{674390CF-DB9A-484B-AEB6-DC796455C71B}" dt="2024-09-03T10:51:21.367" v="58" actId="729"/>
        <pc:sldMkLst>
          <pc:docMk/>
          <pc:sldMk cId="0" sldId="296"/>
        </pc:sldMkLst>
      </pc:sldChg>
      <pc:sldChg chg="mod modShow">
        <pc:chgData name="Nikhil Anand" userId="1d966d52-9c22-42d8-b01c-3a199a7a85ac" providerId="ADAL" clId="{674390CF-DB9A-484B-AEB6-DC796455C71B}" dt="2024-09-03T10:51:21.367" v="58" actId="729"/>
        <pc:sldMkLst>
          <pc:docMk/>
          <pc:sldMk cId="0" sldId="297"/>
        </pc:sldMkLst>
      </pc:sldChg>
      <pc:sldChg chg="add mod ord modShow">
        <pc:chgData name="Nikhil Anand" userId="1d966d52-9c22-42d8-b01c-3a199a7a85ac" providerId="ADAL" clId="{674390CF-DB9A-484B-AEB6-DC796455C71B}" dt="2024-09-04T03:23:43.607" v="1167"/>
        <pc:sldMkLst>
          <pc:docMk/>
          <pc:sldMk cId="856295662" sldId="29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03.09.2024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we feed all the different pairs of prompts into the LLM and extract the mean context activations and mean memory activations. Finally, these two vectors are subtracted to get the steering vector.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during inference, we hope that if we apply the steering vector at the kth layer residual stream, we see outputs that are more aligned with the context. We can scale up the magnitude of the vector by a factor of m as well.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order to evaluate our vectors, we take 50 unseen test MCQ examples and check whether the LLM outputs the Context Option or the Memory Option.</a:t>
            </a:r>
          </a:p>
          <a:p>
            <a:endParaRPr lang="en-US"/>
          </a:p>
          <a:p>
            <a:r>
              <a:rPr lang="en-US"/>
              <a:t>The context focus accuracy is the fraction of times it outputs the context option out of all the test examples.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we apply the steering method at various layers and calculate the context focus accuracy at each layer to find the best layer.</a:t>
            </a:r>
          </a:p>
          <a:p>
            <a:endParaRPr lang="en-US"/>
          </a:p>
          <a:p>
            <a:r>
              <a:rPr lang="en-US"/>
              <a:t>We can see that the 12th layer is the best in this diagram.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We're actually interested in Open-Ended generations (not multiple choice). So, we remove the options and apply the instruction.</a:t>
            </a:r>
          </a:p>
          <a:p>
            <a:endParaRPr lang="en-US" dirty="0"/>
          </a:p>
          <a:p>
            <a:r>
              <a:rPr lang="en-US" dirty="0"/>
              <a:t>Without steering, the model may contradict the context.</a:t>
            </a:r>
          </a:p>
          <a:p>
            <a:endParaRPr lang="en-US" dirty="0"/>
          </a:p>
          <a:p>
            <a:r>
              <a:rPr lang="en-US" dirty="0"/>
              <a:t>But with steering, we see that the model sticks to the context.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order to evaluate the open-ended method, we need to first check whether the generated text is faithful to the context.</a:t>
            </a:r>
          </a:p>
          <a:p>
            <a:endParaRPr lang="en-US"/>
          </a:p>
          <a:p>
            <a:r>
              <a:rPr lang="en-US"/>
              <a:t>We apply a GPT-based evaluation strategy, where the ground truth answer, context, and model output are taken and a score of 0 is given for unfaithful while 1 is given for faithful.</a:t>
            </a:r>
          </a:p>
          <a:p>
            <a:endParaRPr lang="en-US"/>
          </a:p>
          <a:p>
            <a:r>
              <a:rPr lang="en-US"/>
              <a:t>These scores are averaged over 750 open-ended generations to get statistically significant results. (unseen in training)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also noticed that larger steering multipliers led to repetition of words and phrases causing quality degradation.</a:t>
            </a:r>
          </a:p>
          <a:p>
            <a:endParaRPr lang="en-US"/>
          </a:p>
          <a:p>
            <a:r>
              <a:rPr lang="en-US"/>
              <a:t>Detecting the number of repetitions across examples becomes an important metric of quality.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Similarly, since most questions in NQ-SWAP require short answers, we also included a word count metric.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are our quantitative results from Llama 3.1 8B.</a:t>
            </a:r>
          </a:p>
          <a:p>
            <a:endParaRPr lang="en-US"/>
          </a:p>
          <a:p>
            <a:r>
              <a:rPr lang="en-US"/>
              <a:t>We see a 14% increase in faithfulness when the steering multiplier is 2. </a:t>
            </a:r>
          </a:p>
          <a:p>
            <a:endParaRPr lang="en-US"/>
          </a:p>
          <a:p>
            <a:r>
              <a:rPr lang="en-US"/>
              <a:t>The faithfulness peaks at 2, and we see a negligible number of repetitions even with a multiplier of 3.</a:t>
            </a:r>
          </a:p>
          <a:p>
            <a:endParaRPr lang="en-US"/>
          </a:p>
          <a:p>
            <a:r>
              <a:rPr lang="en-US"/>
              <a:t>The average number of words decreases for larger multipliers as expected.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Mistral, we see a 12% increase in faithfulness for the multiplier of 2 without any drop in quality.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 start with our motivation.</a:t>
            </a:r>
          </a:p>
          <a:p>
            <a:r>
              <a:rPr lang="en-US" dirty="0"/>
              <a:t>Let's say we pull up a document about Twitter onto Adobe Acrobat and ask a few questions, like "Who is the CEO of Twitter?“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we </a:t>
            </a:r>
            <a:r>
              <a:rPr lang="en-US" dirty="0" err="1"/>
              <a:t>realise</a:t>
            </a:r>
            <a:r>
              <a:rPr lang="en-US" dirty="0"/>
              <a:t> that the LLM outputs outdated information, saying Twitter's CEO is Parag Agarwal. It is contradicting the context.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used context-aware decoding as a baseline, another method to help focus on the context. The accuracy went up by 4% in CAD, while our best method showed an improvement of 14%.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Here is an additional investigation where we took the cosine similarities of each output token with the context vector to see how likely it was that that output token appears in the context. </a:t>
            </a:r>
          </a:p>
          <a:p>
            <a:endParaRPr lang="en-US" dirty="0"/>
          </a:p>
          <a:p>
            <a:r>
              <a:rPr lang="en-US" dirty="0"/>
              <a:t>We can see 22 is not in the context, and the token for 22 appears extra red, reflecting this.</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On the other hand, 775 is a lighter shade of red, meaning it is more likely to be context related.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Some limitations are:</a:t>
            </a:r>
          </a:p>
          <a:p>
            <a:r>
              <a:rPr lang="en-US"/>
              <a:t>- Larger multipliers cause quality degradation</a:t>
            </a:r>
          </a:p>
          <a:p>
            <a:r>
              <a:rPr lang="en-US"/>
              <a:t>- A small multiplier may not be enough to steer to the context, while a larger multiplier may lead to quality degradation. Thus, there is an optimal multiplier, but this may differ across examples.</a:t>
            </a:r>
          </a:p>
          <a:p>
            <a:r>
              <a:rPr lang="en-US"/>
              <a:t>- Currently our approach is only reliable for medium-size models.</a:t>
            </a:r>
          </a:p>
          <a:p>
            <a:r>
              <a:rPr lang="en-US"/>
              <a:t>- The negative of the context steering vector may not represent the intended memory behavior. So, the memory direction isn't clearly defined.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Unfortunately, we </a:t>
            </a:r>
            <a:r>
              <a:rPr lang="en-US" dirty="0" err="1"/>
              <a:t>realise</a:t>
            </a:r>
            <a:r>
              <a:rPr lang="en-US" dirty="0"/>
              <a:t> that the LLM outputs outdated information, saying Twitter's CEO is Parag Agarwal. It is contradicting the context.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our method, we used the NQ-SWAP dataset to craft these prompts. This dataset was constructed by replacing a true entity in a contextual paragraph with a random entity, as we can see here. "23" is replaced by "775".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each pair of prompts, we have a context, a question, and two options. One option represents sticking to the memory while the other represents sticking to the context. We then end this instruction with a letter, thereby inducing the corresponding behaviour in the LLM.</a:t>
            </a:r>
          </a:p>
          <a:p>
            <a:endParaRPr lang="en-US"/>
          </a:p>
          <a:p>
            <a:r>
              <a:rPr lang="en-US"/>
              <a:t>Our contrast pairs are developed simply by changing the last token between A and 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39527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We're actually interested in Open-Ended generations (not multiple choice). So, we remove the options and apply the instruction.</a:t>
            </a:r>
          </a:p>
          <a:p>
            <a:endParaRPr lang="en-US" dirty="0"/>
          </a:p>
          <a:p>
            <a:r>
              <a:rPr lang="en-US" dirty="0"/>
              <a:t>Without steering, the model may contradict the context.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After applying steering, all the tokens seem to be fairly grounded in the context according to the cosine similarity.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we can see how the activations cluster along the first two principal component directions. Along the first principal component, we see clustering of the last token value (A or B). We can see a further clustering within each of these clusters.</a:t>
            </a:r>
          </a:p>
          <a:p>
            <a:endParaRPr lang="en-US"/>
          </a:p>
          <a:p>
            <a:r>
              <a:rPr lang="en-US"/>
              <a:t>For eg, within the option A cluster, some prompts had option A representing context while others had A representing memory. Thus, we see behavioural clustering along the second principal component direction.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let's provide a clearer definition of CONTEXT and MEMORY</a:t>
            </a:r>
          </a:p>
          <a:p>
            <a:endParaRPr lang="en-US"/>
          </a:p>
          <a:p>
            <a:r>
              <a:rPr lang="en-US"/>
              <a:t>Read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Thus, the steering vector points from the mean of all memory behavioural prompts to the mean of all context behavioural prompts.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why is this important to Adobe?</a:t>
            </a:r>
          </a:p>
          <a:p>
            <a:endParaRPr lang="en-US"/>
          </a:p>
          <a:p>
            <a:r>
              <a:rPr lang="en-US"/>
              <a:t>Suppose our LLM provided legal advice that used obsolete or changed laws that existed before the LLM was trained. This could lead to erosion of trust and flawed legal advice.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we apply different multipliers from -3 to +5 to see how the context-focus accuracy changes. We see degradation in performance beyond a multiplier of 4 in the diagram here.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can also compute cosine similarities of the internal activations with the steering vector before and after steering.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steering, there is an increase in cosine similarity.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Meet David.</a:t>
            </a:r>
          </a:p>
          <a:p>
            <a:endParaRPr lang="en-US"/>
          </a:p>
          <a:p>
            <a:r>
              <a:rPr lang="en-US"/>
              <a:t>He's a random nerd with a deep desire to learn about tech companies. For no particular reason, he decides to start with Twitter.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Then, he tests it by asking what Google is. Over here, he wanted the LLM to answer from its training data (or its MEMORY), but it refuses to answer. </a:t>
            </a:r>
          </a:p>
          <a:p>
            <a:endParaRPr lang="en-US"/>
          </a:p>
          <a:p>
            <a:r>
              <a:rPr lang="en-US"/>
              <a:t>Clearly, sometimes he expects it to answer from MEMORY and sometimes from CONTEXT.</a:t>
            </a:r>
          </a:p>
          <a:p>
            <a:endParaRPr lang="en-US"/>
          </a:p>
          <a:p>
            <a:r>
              <a:rPr lang="en-US"/>
              <a:t>How do we solve this issue?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 coming to the Problem Statement, we hope to develop a mechanism for an LLM to flexibly change its focus between context and memory as per the user's requirements.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why is this important to Adobe?</a:t>
            </a:r>
          </a:p>
          <a:p>
            <a:endParaRPr lang="en-US"/>
          </a:p>
          <a:p>
            <a:r>
              <a:rPr lang="en-US"/>
              <a:t>Hallucinations could have devastating consequences. Suppose our LLM provided legal advice that used obsolete or changed laws that existed when the LLM was trained. This could lead to erosion of trust and flawed legal advice.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I'll show you a demo of what I built, and after that we'll talk about the method and what's going on behind the scenes.</a:t>
            </a:r>
          </a:p>
          <a:p>
            <a:endParaRPr lang="en-US" dirty="0"/>
          </a:p>
          <a:p>
            <a:r>
              <a:rPr lang="en-US" dirty="0"/>
              <a:t>- Example 1</a:t>
            </a:r>
          </a:p>
          <a:p>
            <a:r>
              <a:rPr lang="en-US" dirty="0"/>
              <a:t>In the first use case, we use our LLM to correct outdated information. </a:t>
            </a:r>
          </a:p>
          <a:p>
            <a:endParaRPr lang="en-US" dirty="0"/>
          </a:p>
          <a:p>
            <a:r>
              <a:rPr lang="en-US" dirty="0"/>
              <a:t>A few days ago, Brian Niccol became the CEO of Starbucks. So, we have the context that states this and a question regarding the same. We see that without steering, the LLM outputs the memory answer, whereas with steering, the LLM outputs as per the context.</a:t>
            </a:r>
          </a:p>
          <a:p>
            <a:endParaRPr lang="en-US" dirty="0"/>
          </a:p>
          <a:p>
            <a:r>
              <a:rPr lang="en-US" dirty="0"/>
              <a:t>- Example 2</a:t>
            </a:r>
          </a:p>
          <a:p>
            <a:r>
              <a:rPr lang="en-US" dirty="0"/>
              <a:t>In the second use case, we want to make sure the LLM only outputs information present in the context. The context is about Harry Potter and the Sorcerer's Stone. If we output information from a different book, it may cause copyright issues and cost us a lot of money.</a:t>
            </a:r>
          </a:p>
          <a:p>
            <a:endParaRPr lang="en-US" dirty="0"/>
          </a:p>
          <a:p>
            <a:r>
              <a:rPr lang="en-US" dirty="0"/>
              <a:t>With a multiplier of 0.0, the LLM elaborates about the prophecy and mentions crucial plot points from the Order of the Phoenix. However, with the 2.0 multiplier, we see that the answer only repeats what is said in the context without giving any outside information.</a:t>
            </a:r>
          </a:p>
          <a:p>
            <a:endParaRPr lang="en-US" dirty="0"/>
          </a:p>
          <a:p>
            <a:r>
              <a:rPr lang="en-US" dirty="0"/>
              <a:t>- Example 3</a:t>
            </a:r>
          </a:p>
          <a:p>
            <a:r>
              <a:rPr lang="en-US" dirty="0"/>
              <a:t>In the third use case, we see a common misconception in the context, that the Eiffel Tower was used as a communication tower. If the multiplier of 0 stays faithful to the context as seen here, a negative multiplier could be applied to lean towards the memory and correct the incorrect details.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we start going over the method. We utilise the concept of activation steering to make the LLM output a contextual output.</a:t>
            </a:r>
          </a:p>
          <a:p>
            <a:endParaRPr lang="en-US"/>
          </a:p>
          <a:p>
            <a:r>
              <a:rPr lang="en-US"/>
              <a:t>Suppose we want to make our LLM happier. We create a pair of prompts, where one prompt represents "happy" and the other represents "sad".</a:t>
            </a:r>
          </a:p>
          <a:p>
            <a:endParaRPr lang="en-US"/>
          </a:p>
          <a:p>
            <a:r>
              <a:rPr lang="en-US"/>
              <a:t>We pass both of these into the LLM and extract the activations at a specific layer. The difference of these activations is used as the steering vector. </a:t>
            </a:r>
          </a:p>
          <a:p>
            <a:endParaRPr lang="en-US"/>
          </a:p>
          <a:p>
            <a:r>
              <a:rPr lang="en-US"/>
              <a:t>We add the steering vector during inference, to get the steered output.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Instead of using a single pair of prompts, we could use several "happy" prompts and several "sad" ones. The average activations could be used to steer during inference.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each pair of prompts, we have a context, a question, and two options. One option represents sticking to the memory while the other represents sticking to the context. We then end this instruction with a letter, thereby inducing the corresponding behaviour in the LLM.</a:t>
            </a:r>
          </a:p>
          <a:p>
            <a:endParaRPr lang="en-US"/>
          </a:p>
          <a:p>
            <a:r>
              <a:rPr lang="en-US"/>
              <a:t>Our contrast pairs are developed simply by changing the last token between A and 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sv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6.sv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3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sv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4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95" r="-295"/>
            </a:stretch>
          </a:blipFill>
        </p:spPr>
        <p:txBody>
          <a:bodyPr/>
          <a:lstStyle/>
          <a:p>
            <a:endParaRPr lang="en-IN"/>
          </a:p>
        </p:txBody>
      </p:sp>
      <p:grpSp>
        <p:nvGrpSpPr>
          <p:cNvPr id="3" name="Group 3"/>
          <p:cNvGrpSpPr/>
          <p:nvPr/>
        </p:nvGrpSpPr>
        <p:grpSpPr>
          <a:xfrm>
            <a:off x="4493605" y="4652217"/>
            <a:ext cx="9300791" cy="4080814"/>
            <a:chOff x="0" y="0"/>
            <a:chExt cx="2449591" cy="1074782"/>
          </a:xfrm>
        </p:grpSpPr>
        <p:sp>
          <p:nvSpPr>
            <p:cNvPr id="4" name="Freeform 4"/>
            <p:cNvSpPr/>
            <p:nvPr/>
          </p:nvSpPr>
          <p:spPr>
            <a:xfrm>
              <a:off x="0" y="0"/>
              <a:ext cx="2449591" cy="1074782"/>
            </a:xfrm>
            <a:custGeom>
              <a:avLst/>
              <a:gdLst/>
              <a:ahLst/>
              <a:cxnLst/>
              <a:rect l="l" t="t" r="r" b="b"/>
              <a:pathLst>
                <a:path w="2449591" h="1074782">
                  <a:moveTo>
                    <a:pt x="38290" y="0"/>
                  </a:moveTo>
                  <a:lnTo>
                    <a:pt x="2411301" y="0"/>
                  </a:lnTo>
                  <a:cubicBezTo>
                    <a:pt x="2421456" y="0"/>
                    <a:pt x="2431195" y="4034"/>
                    <a:pt x="2438376" y="11215"/>
                  </a:cubicBezTo>
                  <a:cubicBezTo>
                    <a:pt x="2445557" y="18396"/>
                    <a:pt x="2449591" y="28135"/>
                    <a:pt x="2449591" y="38290"/>
                  </a:cubicBezTo>
                  <a:lnTo>
                    <a:pt x="2449591" y="1036492"/>
                  </a:lnTo>
                  <a:cubicBezTo>
                    <a:pt x="2449591" y="1046647"/>
                    <a:pt x="2445557" y="1056387"/>
                    <a:pt x="2438376" y="1063567"/>
                  </a:cubicBezTo>
                  <a:cubicBezTo>
                    <a:pt x="2431195" y="1070748"/>
                    <a:pt x="2421456" y="1074782"/>
                    <a:pt x="2411301" y="1074782"/>
                  </a:cubicBezTo>
                  <a:lnTo>
                    <a:pt x="38290" y="1074782"/>
                  </a:lnTo>
                  <a:cubicBezTo>
                    <a:pt x="28135" y="1074782"/>
                    <a:pt x="18396" y="1070748"/>
                    <a:pt x="11215" y="1063567"/>
                  </a:cubicBezTo>
                  <a:cubicBezTo>
                    <a:pt x="4034" y="1056387"/>
                    <a:pt x="0" y="1046647"/>
                    <a:pt x="0" y="1036492"/>
                  </a:cubicBezTo>
                  <a:lnTo>
                    <a:pt x="0" y="38290"/>
                  </a:lnTo>
                  <a:cubicBezTo>
                    <a:pt x="0" y="28135"/>
                    <a:pt x="4034" y="18396"/>
                    <a:pt x="11215" y="11215"/>
                  </a:cubicBezTo>
                  <a:cubicBezTo>
                    <a:pt x="18396" y="4034"/>
                    <a:pt x="28135" y="0"/>
                    <a:pt x="38290" y="0"/>
                  </a:cubicBezTo>
                  <a:close/>
                </a:path>
              </a:pathLst>
            </a:custGeom>
            <a:solidFill>
              <a:srgbClr val="150C19">
                <a:alpha val="76863"/>
              </a:srgbClr>
            </a:solidFill>
          </p:spPr>
          <p:txBody>
            <a:bodyPr/>
            <a:lstStyle/>
            <a:p>
              <a:endParaRPr lang="en-IN"/>
            </a:p>
          </p:txBody>
        </p:sp>
        <p:sp>
          <p:nvSpPr>
            <p:cNvPr id="5" name="TextBox 5"/>
            <p:cNvSpPr txBox="1"/>
            <p:nvPr/>
          </p:nvSpPr>
          <p:spPr>
            <a:xfrm>
              <a:off x="0" y="-76200"/>
              <a:ext cx="2449591" cy="1150982"/>
            </a:xfrm>
            <a:prstGeom prst="rect">
              <a:avLst/>
            </a:prstGeom>
          </p:spPr>
          <p:txBody>
            <a:bodyPr lIns="50800" tIns="50800" rIns="50800" bIns="50800" rtlCol="0" anchor="ctr"/>
            <a:lstStyle/>
            <a:p>
              <a:pPr algn="ctr">
                <a:lnSpc>
                  <a:spcPts val="5039"/>
                </a:lnSpc>
              </a:pPr>
              <a:r>
                <a:rPr lang="en-US" sz="3599">
                  <a:solidFill>
                    <a:srgbClr val="FFFFFF">
                      <a:alpha val="76863"/>
                    </a:srgbClr>
                  </a:solidFill>
                  <a:latin typeface="Lexend Deca"/>
                  <a:ea typeface="Lexend Deca"/>
                  <a:cs typeface="Lexend Deca"/>
                  <a:sym typeface="Lexend Deca"/>
                </a:rPr>
                <a:t>Nikhil Anand | IIT Madras</a:t>
              </a:r>
            </a:p>
            <a:p>
              <a:pPr algn="ctr">
                <a:lnSpc>
                  <a:spcPts val="5039"/>
                </a:lnSpc>
              </a:pPr>
              <a:endParaRPr lang="en-US" sz="3599">
                <a:solidFill>
                  <a:srgbClr val="FFFFFF">
                    <a:alpha val="76863"/>
                  </a:srgbClr>
                </a:solidFill>
                <a:latin typeface="Lexend Deca"/>
                <a:ea typeface="Lexend Deca"/>
                <a:cs typeface="Lexend Deca"/>
                <a:sym typeface="Lexend Deca"/>
              </a:endParaRPr>
            </a:p>
            <a:p>
              <a:pPr algn="ctr">
                <a:lnSpc>
                  <a:spcPts val="5039"/>
                </a:lnSpc>
              </a:pPr>
              <a:r>
                <a:rPr lang="en-US" sz="3599">
                  <a:solidFill>
                    <a:srgbClr val="FFFFFF">
                      <a:alpha val="76863"/>
                    </a:srgbClr>
                  </a:solidFill>
                  <a:latin typeface="Lexend Deca"/>
                  <a:ea typeface="Lexend Deca"/>
                  <a:cs typeface="Lexend Deca"/>
                  <a:sym typeface="Lexend Deca"/>
                </a:rPr>
                <a:t>Anirudh Phukan | Adobe Research</a:t>
              </a:r>
            </a:p>
            <a:p>
              <a:pPr algn="ctr">
                <a:lnSpc>
                  <a:spcPts val="5039"/>
                </a:lnSpc>
              </a:pPr>
              <a:r>
                <a:rPr lang="en-US" sz="3599">
                  <a:solidFill>
                    <a:srgbClr val="FFFFFF">
                      <a:alpha val="76863"/>
                    </a:srgbClr>
                  </a:solidFill>
                  <a:latin typeface="Lexend Deca"/>
                  <a:ea typeface="Lexend Deca"/>
                  <a:cs typeface="Lexend Deca"/>
                  <a:sym typeface="Lexend Deca"/>
                </a:rPr>
                <a:t>Shwetha S | Adobe Research</a:t>
              </a:r>
            </a:p>
            <a:p>
              <a:pPr algn="ctr">
                <a:lnSpc>
                  <a:spcPts val="5039"/>
                </a:lnSpc>
              </a:pPr>
              <a:r>
                <a:rPr lang="en-US" sz="3599">
                  <a:solidFill>
                    <a:srgbClr val="FFFFFF">
                      <a:alpha val="76863"/>
                    </a:srgbClr>
                  </a:solidFill>
                  <a:latin typeface="Lexend Deca"/>
                  <a:ea typeface="Lexend Deca"/>
                  <a:cs typeface="Lexend Deca"/>
                  <a:sym typeface="Lexend Deca"/>
                </a:rPr>
                <a:t>Apoorv Saxena | Adobe Research</a:t>
              </a:r>
            </a:p>
            <a:p>
              <a:pPr algn="ctr">
                <a:lnSpc>
                  <a:spcPts val="5039"/>
                </a:lnSpc>
                <a:spcBef>
                  <a:spcPct val="0"/>
                </a:spcBef>
              </a:pPr>
              <a:r>
                <a:rPr lang="en-US" sz="3599">
                  <a:solidFill>
                    <a:srgbClr val="FFFFFF">
                      <a:alpha val="76863"/>
                    </a:srgbClr>
                  </a:solidFill>
                  <a:latin typeface="Lexend Deca"/>
                  <a:ea typeface="Lexend Deca"/>
                  <a:cs typeface="Lexend Deca"/>
                  <a:sym typeface="Lexend Deca"/>
                </a:rPr>
                <a:t>Koyel Mukherjee | Adobe Research</a:t>
              </a:r>
            </a:p>
          </p:txBody>
        </p:sp>
      </p:grpSp>
      <p:sp>
        <p:nvSpPr>
          <p:cNvPr id="6" name="TextBox 6"/>
          <p:cNvSpPr txBox="1"/>
          <p:nvPr/>
        </p:nvSpPr>
        <p:spPr>
          <a:xfrm>
            <a:off x="452726" y="2510968"/>
            <a:ext cx="17382548" cy="645935"/>
          </a:xfrm>
          <a:prstGeom prst="rect">
            <a:avLst/>
          </a:prstGeom>
        </p:spPr>
        <p:txBody>
          <a:bodyPr lIns="0" tIns="0" rIns="0" bIns="0" rtlCol="0" anchor="t">
            <a:spAutoFit/>
          </a:bodyPr>
          <a:lstStyle/>
          <a:p>
            <a:pPr algn="ctr">
              <a:lnSpc>
                <a:spcPts val="5347"/>
              </a:lnSpc>
              <a:spcBef>
                <a:spcPct val="0"/>
              </a:spcBef>
            </a:pPr>
            <a:r>
              <a:rPr lang="en-US" sz="3819">
                <a:solidFill>
                  <a:srgbClr val="FFFFFF"/>
                </a:solidFill>
                <a:latin typeface="Lexend Deca"/>
                <a:ea typeface="Lexend Deca"/>
                <a:cs typeface="Lexend Deca"/>
                <a:sym typeface="Lexend Deca"/>
              </a:rPr>
              <a:t>ContextFocus: Balancing Context and Memory in Large Language Models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a:off x="6228356" y="2503632"/>
            <a:ext cx="3506326" cy="829843"/>
            <a:chOff x="0" y="0"/>
            <a:chExt cx="2216416" cy="524560"/>
          </a:xfrm>
        </p:grpSpPr>
        <p:sp>
          <p:nvSpPr>
            <p:cNvPr id="3" name="Freeform 3"/>
            <p:cNvSpPr/>
            <p:nvPr/>
          </p:nvSpPr>
          <p:spPr>
            <a:xfrm>
              <a:off x="0" y="0"/>
              <a:ext cx="2216416" cy="524560"/>
            </a:xfrm>
            <a:custGeom>
              <a:avLst/>
              <a:gdLst/>
              <a:ahLst/>
              <a:cxnLst/>
              <a:rect l="l" t="t" r="r" b="b"/>
              <a:pathLst>
                <a:path w="2216416" h="524560">
                  <a:moveTo>
                    <a:pt x="2216416" y="262280"/>
                  </a:moveTo>
                  <a:lnTo>
                    <a:pt x="1810016" y="0"/>
                  </a:lnTo>
                  <a:lnTo>
                    <a:pt x="1810016" y="203200"/>
                  </a:lnTo>
                  <a:lnTo>
                    <a:pt x="0" y="203200"/>
                  </a:lnTo>
                  <a:lnTo>
                    <a:pt x="0" y="321360"/>
                  </a:lnTo>
                  <a:lnTo>
                    <a:pt x="1810016" y="321360"/>
                  </a:lnTo>
                  <a:lnTo>
                    <a:pt x="1810016" y="524560"/>
                  </a:lnTo>
                  <a:lnTo>
                    <a:pt x="2216416" y="262280"/>
                  </a:lnTo>
                  <a:close/>
                </a:path>
              </a:pathLst>
            </a:custGeom>
            <a:solidFill>
              <a:srgbClr val="FFFFFF"/>
            </a:solidFill>
          </p:spPr>
          <p:txBody>
            <a:bodyPr/>
            <a:lstStyle/>
            <a:p>
              <a:endParaRPr lang="en-IN"/>
            </a:p>
          </p:txBody>
        </p:sp>
        <p:sp>
          <p:nvSpPr>
            <p:cNvPr id="4" name="TextBox 4"/>
            <p:cNvSpPr txBox="1"/>
            <p:nvPr/>
          </p:nvSpPr>
          <p:spPr>
            <a:xfrm>
              <a:off x="0" y="165100"/>
              <a:ext cx="2114816" cy="15626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364069" y="2465720"/>
            <a:ext cx="3819390" cy="977893"/>
            <a:chOff x="0" y="0"/>
            <a:chExt cx="1005930" cy="257552"/>
          </a:xfrm>
        </p:grpSpPr>
        <p:sp>
          <p:nvSpPr>
            <p:cNvPr id="6" name="Freeform 6"/>
            <p:cNvSpPr/>
            <p:nvPr/>
          </p:nvSpPr>
          <p:spPr>
            <a:xfrm>
              <a:off x="0" y="0"/>
              <a:ext cx="1005930" cy="257552"/>
            </a:xfrm>
            <a:custGeom>
              <a:avLst/>
              <a:gdLst/>
              <a:ahLst/>
              <a:cxnLst/>
              <a:rect l="l" t="t" r="r" b="b"/>
              <a:pathLst>
                <a:path w="1005930" h="257552">
                  <a:moveTo>
                    <a:pt x="0" y="0"/>
                  </a:moveTo>
                  <a:lnTo>
                    <a:pt x="1005930" y="0"/>
                  </a:lnTo>
                  <a:lnTo>
                    <a:pt x="1005930" y="257552"/>
                  </a:lnTo>
                  <a:lnTo>
                    <a:pt x="0" y="257552"/>
                  </a:lnTo>
                  <a:close/>
                </a:path>
              </a:pathLst>
            </a:custGeom>
            <a:solidFill>
              <a:srgbClr val="FCFFFE"/>
            </a:solidFill>
          </p:spPr>
          <p:txBody>
            <a:bodyPr/>
            <a:lstStyle/>
            <a:p>
              <a:endParaRPr lang="en-IN"/>
            </a:p>
          </p:txBody>
        </p:sp>
        <p:sp>
          <p:nvSpPr>
            <p:cNvPr id="7" name="TextBox 7"/>
            <p:cNvSpPr txBox="1"/>
            <p:nvPr/>
          </p:nvSpPr>
          <p:spPr>
            <a:xfrm>
              <a:off x="0" y="-38100"/>
              <a:ext cx="1005930" cy="295652"/>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2151549" y="3697812"/>
            <a:ext cx="244428" cy="244428"/>
          </a:xfrm>
          <a:custGeom>
            <a:avLst/>
            <a:gdLst/>
            <a:ahLst/>
            <a:cxnLst/>
            <a:rect l="l" t="t" r="r" b="b"/>
            <a:pathLst>
              <a:path w="244428" h="244428">
                <a:moveTo>
                  <a:pt x="0" y="0"/>
                </a:moveTo>
                <a:lnTo>
                  <a:pt x="244429" y="0"/>
                </a:lnTo>
                <a:lnTo>
                  <a:pt x="244429" y="244428"/>
                </a:lnTo>
                <a:lnTo>
                  <a:pt x="0" y="244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9" name="Freeform 9"/>
          <p:cNvSpPr/>
          <p:nvPr/>
        </p:nvSpPr>
        <p:spPr>
          <a:xfrm>
            <a:off x="12151549" y="4066065"/>
            <a:ext cx="244428" cy="244428"/>
          </a:xfrm>
          <a:custGeom>
            <a:avLst/>
            <a:gdLst/>
            <a:ahLst/>
            <a:cxnLst/>
            <a:rect l="l" t="t" r="r" b="b"/>
            <a:pathLst>
              <a:path w="244428" h="244428">
                <a:moveTo>
                  <a:pt x="0" y="0"/>
                </a:moveTo>
                <a:lnTo>
                  <a:pt x="244429" y="0"/>
                </a:lnTo>
                <a:lnTo>
                  <a:pt x="244429" y="244429"/>
                </a:lnTo>
                <a:lnTo>
                  <a:pt x="0" y="244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0" name="Group 10"/>
          <p:cNvGrpSpPr/>
          <p:nvPr/>
        </p:nvGrpSpPr>
        <p:grpSpPr>
          <a:xfrm>
            <a:off x="10364069" y="4567669"/>
            <a:ext cx="3819390" cy="977893"/>
            <a:chOff x="0" y="0"/>
            <a:chExt cx="1005930" cy="257552"/>
          </a:xfrm>
        </p:grpSpPr>
        <p:sp>
          <p:nvSpPr>
            <p:cNvPr id="11" name="Freeform 11"/>
            <p:cNvSpPr/>
            <p:nvPr/>
          </p:nvSpPr>
          <p:spPr>
            <a:xfrm>
              <a:off x="0" y="0"/>
              <a:ext cx="1005930" cy="257552"/>
            </a:xfrm>
            <a:custGeom>
              <a:avLst/>
              <a:gdLst/>
              <a:ahLst/>
              <a:cxnLst/>
              <a:rect l="l" t="t" r="r" b="b"/>
              <a:pathLst>
                <a:path w="1005930" h="257552">
                  <a:moveTo>
                    <a:pt x="0" y="0"/>
                  </a:moveTo>
                  <a:lnTo>
                    <a:pt x="1005930" y="0"/>
                  </a:lnTo>
                  <a:lnTo>
                    <a:pt x="1005930" y="257552"/>
                  </a:lnTo>
                  <a:lnTo>
                    <a:pt x="0" y="257552"/>
                  </a:lnTo>
                  <a:close/>
                </a:path>
              </a:pathLst>
            </a:custGeom>
            <a:solidFill>
              <a:srgbClr val="FCFFFE"/>
            </a:solidFill>
          </p:spPr>
          <p:txBody>
            <a:bodyPr/>
            <a:lstStyle/>
            <a:p>
              <a:endParaRPr lang="en-IN"/>
            </a:p>
          </p:txBody>
        </p:sp>
        <p:sp>
          <p:nvSpPr>
            <p:cNvPr id="12" name="TextBox 12"/>
            <p:cNvSpPr txBox="1"/>
            <p:nvPr/>
          </p:nvSpPr>
          <p:spPr>
            <a:xfrm>
              <a:off x="0" y="-57150"/>
              <a:ext cx="1005930" cy="314702"/>
            </a:xfrm>
            <a:prstGeom prst="rect">
              <a:avLst/>
            </a:prstGeom>
          </p:spPr>
          <p:txBody>
            <a:bodyPr lIns="50800" tIns="50800" rIns="50800" bIns="50800" rtlCol="0" anchor="ctr"/>
            <a:lstStyle/>
            <a:p>
              <a:pPr algn="ctr">
                <a:lnSpc>
                  <a:spcPts val="5040"/>
                </a:lnSpc>
              </a:pPr>
              <a:r>
                <a:rPr lang="en-US" sz="3600">
                  <a:solidFill>
                    <a:srgbClr val="000000"/>
                  </a:solidFill>
                  <a:latin typeface="Lexend Deca"/>
                  <a:ea typeface="Lexend Deca"/>
                  <a:cs typeface="Lexend Deca"/>
                  <a:sym typeface="Lexend Deca"/>
                </a:rPr>
                <a:t>Layer k</a:t>
              </a:r>
            </a:p>
          </p:txBody>
        </p:sp>
      </p:grpSp>
      <p:sp>
        <p:nvSpPr>
          <p:cNvPr id="13" name="Freeform 13"/>
          <p:cNvSpPr/>
          <p:nvPr/>
        </p:nvSpPr>
        <p:spPr>
          <a:xfrm>
            <a:off x="12151549" y="5799761"/>
            <a:ext cx="244428" cy="244428"/>
          </a:xfrm>
          <a:custGeom>
            <a:avLst/>
            <a:gdLst/>
            <a:ahLst/>
            <a:cxnLst/>
            <a:rect l="l" t="t" r="r" b="b"/>
            <a:pathLst>
              <a:path w="244428" h="244428">
                <a:moveTo>
                  <a:pt x="0" y="0"/>
                </a:moveTo>
                <a:lnTo>
                  <a:pt x="244429" y="0"/>
                </a:lnTo>
                <a:lnTo>
                  <a:pt x="244429" y="244428"/>
                </a:lnTo>
                <a:lnTo>
                  <a:pt x="0" y="2444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4" name="Freeform 14"/>
          <p:cNvSpPr/>
          <p:nvPr/>
        </p:nvSpPr>
        <p:spPr>
          <a:xfrm>
            <a:off x="12151549" y="6168014"/>
            <a:ext cx="244428" cy="244428"/>
          </a:xfrm>
          <a:custGeom>
            <a:avLst/>
            <a:gdLst/>
            <a:ahLst/>
            <a:cxnLst/>
            <a:rect l="l" t="t" r="r" b="b"/>
            <a:pathLst>
              <a:path w="244428" h="244428">
                <a:moveTo>
                  <a:pt x="0" y="0"/>
                </a:moveTo>
                <a:lnTo>
                  <a:pt x="244429" y="0"/>
                </a:lnTo>
                <a:lnTo>
                  <a:pt x="244429" y="244429"/>
                </a:lnTo>
                <a:lnTo>
                  <a:pt x="0" y="244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5" name="Group 15"/>
          <p:cNvGrpSpPr/>
          <p:nvPr/>
        </p:nvGrpSpPr>
        <p:grpSpPr>
          <a:xfrm>
            <a:off x="10364069" y="6669618"/>
            <a:ext cx="3819390" cy="977893"/>
            <a:chOff x="0" y="0"/>
            <a:chExt cx="1005930" cy="257552"/>
          </a:xfrm>
        </p:grpSpPr>
        <p:sp>
          <p:nvSpPr>
            <p:cNvPr id="16" name="Freeform 16"/>
            <p:cNvSpPr/>
            <p:nvPr/>
          </p:nvSpPr>
          <p:spPr>
            <a:xfrm>
              <a:off x="0" y="0"/>
              <a:ext cx="1005930" cy="257552"/>
            </a:xfrm>
            <a:custGeom>
              <a:avLst/>
              <a:gdLst/>
              <a:ahLst/>
              <a:cxnLst/>
              <a:rect l="l" t="t" r="r" b="b"/>
              <a:pathLst>
                <a:path w="1005930" h="257552">
                  <a:moveTo>
                    <a:pt x="0" y="0"/>
                  </a:moveTo>
                  <a:lnTo>
                    <a:pt x="1005930" y="0"/>
                  </a:lnTo>
                  <a:lnTo>
                    <a:pt x="1005930" y="257552"/>
                  </a:lnTo>
                  <a:lnTo>
                    <a:pt x="0" y="257552"/>
                  </a:lnTo>
                  <a:close/>
                </a:path>
              </a:pathLst>
            </a:custGeom>
            <a:solidFill>
              <a:srgbClr val="FCFFFE"/>
            </a:solidFill>
          </p:spPr>
          <p:txBody>
            <a:bodyPr/>
            <a:lstStyle/>
            <a:p>
              <a:endParaRPr lang="en-IN"/>
            </a:p>
          </p:txBody>
        </p:sp>
        <p:sp>
          <p:nvSpPr>
            <p:cNvPr id="17" name="TextBox 17"/>
            <p:cNvSpPr txBox="1"/>
            <p:nvPr/>
          </p:nvSpPr>
          <p:spPr>
            <a:xfrm>
              <a:off x="0" y="-38100"/>
              <a:ext cx="1005930" cy="295652"/>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6631691" y="4802996"/>
            <a:ext cx="3758067" cy="3218894"/>
            <a:chOff x="0" y="0"/>
            <a:chExt cx="5010755" cy="4291859"/>
          </a:xfrm>
        </p:grpSpPr>
        <p:grpSp>
          <p:nvGrpSpPr>
            <p:cNvPr id="19" name="Group 19"/>
            <p:cNvGrpSpPr/>
            <p:nvPr/>
          </p:nvGrpSpPr>
          <p:grpSpPr>
            <a:xfrm rot="9699196">
              <a:off x="41724" y="725436"/>
              <a:ext cx="4776739" cy="1036492"/>
              <a:chOff x="0" y="0"/>
              <a:chExt cx="2738315" cy="594180"/>
            </a:xfrm>
          </p:grpSpPr>
          <p:sp>
            <p:nvSpPr>
              <p:cNvPr id="20" name="Freeform 20"/>
              <p:cNvSpPr/>
              <p:nvPr/>
            </p:nvSpPr>
            <p:spPr>
              <a:xfrm>
                <a:off x="0" y="0"/>
                <a:ext cx="2738315" cy="594180"/>
              </a:xfrm>
              <a:custGeom>
                <a:avLst/>
                <a:gdLst/>
                <a:ahLst/>
                <a:cxnLst/>
                <a:rect l="l" t="t" r="r" b="b"/>
                <a:pathLst>
                  <a:path w="2738315" h="594180">
                    <a:moveTo>
                      <a:pt x="2738315" y="297090"/>
                    </a:moveTo>
                    <a:lnTo>
                      <a:pt x="2331915" y="0"/>
                    </a:lnTo>
                    <a:lnTo>
                      <a:pt x="2331915" y="203200"/>
                    </a:lnTo>
                    <a:lnTo>
                      <a:pt x="0" y="203200"/>
                    </a:lnTo>
                    <a:lnTo>
                      <a:pt x="0" y="390980"/>
                    </a:lnTo>
                    <a:lnTo>
                      <a:pt x="2331915" y="390980"/>
                    </a:lnTo>
                    <a:lnTo>
                      <a:pt x="2331915" y="594180"/>
                    </a:lnTo>
                    <a:lnTo>
                      <a:pt x="2738315" y="297090"/>
                    </a:lnTo>
                    <a:close/>
                  </a:path>
                </a:pathLst>
              </a:custGeom>
              <a:solidFill>
                <a:srgbClr val="FFFFFF"/>
              </a:solidFill>
            </p:spPr>
            <p:txBody>
              <a:bodyPr/>
              <a:lstStyle/>
              <a:p>
                <a:endParaRPr lang="en-IN"/>
              </a:p>
            </p:txBody>
          </p:sp>
          <p:sp>
            <p:nvSpPr>
              <p:cNvPr id="21" name="TextBox 21"/>
              <p:cNvSpPr txBox="1"/>
              <p:nvPr/>
            </p:nvSpPr>
            <p:spPr>
              <a:xfrm>
                <a:off x="0" y="165100"/>
                <a:ext cx="2636715" cy="22588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rot="8100000">
              <a:off x="567098" y="1718325"/>
              <a:ext cx="4776739" cy="1036492"/>
              <a:chOff x="0" y="0"/>
              <a:chExt cx="2738315" cy="594180"/>
            </a:xfrm>
          </p:grpSpPr>
          <p:sp>
            <p:nvSpPr>
              <p:cNvPr id="23" name="Freeform 23"/>
              <p:cNvSpPr/>
              <p:nvPr/>
            </p:nvSpPr>
            <p:spPr>
              <a:xfrm>
                <a:off x="0" y="0"/>
                <a:ext cx="2738315" cy="594180"/>
              </a:xfrm>
              <a:custGeom>
                <a:avLst/>
                <a:gdLst/>
                <a:ahLst/>
                <a:cxnLst/>
                <a:rect l="l" t="t" r="r" b="b"/>
                <a:pathLst>
                  <a:path w="2738315" h="594180">
                    <a:moveTo>
                      <a:pt x="2738315" y="297090"/>
                    </a:moveTo>
                    <a:lnTo>
                      <a:pt x="2331915" y="0"/>
                    </a:lnTo>
                    <a:lnTo>
                      <a:pt x="2331915" y="203200"/>
                    </a:lnTo>
                    <a:lnTo>
                      <a:pt x="0" y="203200"/>
                    </a:lnTo>
                    <a:lnTo>
                      <a:pt x="0" y="390980"/>
                    </a:lnTo>
                    <a:lnTo>
                      <a:pt x="2331915" y="390980"/>
                    </a:lnTo>
                    <a:lnTo>
                      <a:pt x="2331915" y="594180"/>
                    </a:lnTo>
                    <a:lnTo>
                      <a:pt x="2738315" y="297090"/>
                    </a:lnTo>
                    <a:close/>
                  </a:path>
                </a:pathLst>
              </a:custGeom>
              <a:solidFill>
                <a:srgbClr val="FFFFFF"/>
              </a:solidFill>
            </p:spPr>
            <p:txBody>
              <a:bodyPr/>
              <a:lstStyle/>
              <a:p>
                <a:endParaRPr lang="en-IN"/>
              </a:p>
            </p:txBody>
          </p:sp>
          <p:sp>
            <p:nvSpPr>
              <p:cNvPr id="24" name="TextBox 24"/>
              <p:cNvSpPr txBox="1"/>
              <p:nvPr/>
            </p:nvSpPr>
            <p:spPr>
              <a:xfrm>
                <a:off x="0" y="165100"/>
                <a:ext cx="2636715" cy="225880"/>
              </a:xfrm>
              <a:prstGeom prst="rect">
                <a:avLst/>
              </a:prstGeom>
            </p:spPr>
            <p:txBody>
              <a:bodyPr lIns="50800" tIns="50800" rIns="50800" bIns="50800" rtlCol="0" anchor="ctr"/>
              <a:lstStyle/>
              <a:p>
                <a:pPr algn="ctr">
                  <a:lnSpc>
                    <a:spcPts val="2659"/>
                  </a:lnSpc>
                </a:pPr>
                <a:endParaRPr/>
              </a:p>
            </p:txBody>
          </p:sp>
        </p:grpSp>
      </p:grpSp>
      <p:grpSp>
        <p:nvGrpSpPr>
          <p:cNvPr id="25" name="Group 25"/>
          <p:cNvGrpSpPr/>
          <p:nvPr/>
        </p:nvGrpSpPr>
        <p:grpSpPr>
          <a:xfrm>
            <a:off x="9369009" y="8279065"/>
            <a:ext cx="7890291" cy="1530837"/>
            <a:chOff x="0" y="0"/>
            <a:chExt cx="10520388" cy="2041117"/>
          </a:xfrm>
        </p:grpSpPr>
        <p:sp>
          <p:nvSpPr>
            <p:cNvPr id="26" name="Freeform 26"/>
            <p:cNvSpPr/>
            <p:nvPr/>
          </p:nvSpPr>
          <p:spPr>
            <a:xfrm>
              <a:off x="0" y="0"/>
              <a:ext cx="10520388" cy="2041117"/>
            </a:xfrm>
            <a:custGeom>
              <a:avLst/>
              <a:gdLst/>
              <a:ahLst/>
              <a:cxnLst/>
              <a:rect l="l" t="t" r="r" b="b"/>
              <a:pathLst>
                <a:path w="10520388" h="2041117">
                  <a:moveTo>
                    <a:pt x="0" y="0"/>
                  </a:moveTo>
                  <a:lnTo>
                    <a:pt x="10520388" y="0"/>
                  </a:lnTo>
                  <a:lnTo>
                    <a:pt x="10520388" y="2041117"/>
                  </a:lnTo>
                  <a:lnTo>
                    <a:pt x="0" y="2041117"/>
                  </a:lnTo>
                  <a:lnTo>
                    <a:pt x="0" y="0"/>
                  </a:lnTo>
                  <a:close/>
                </a:path>
              </a:pathLst>
            </a:custGeom>
            <a:blipFill>
              <a:blip r:embed="rId5">
                <a:alphaModFix amt="54000"/>
              </a:blip>
              <a:stretch>
                <a:fillRect t="-210090" b="-205977"/>
              </a:stretch>
            </a:blipFill>
          </p:spPr>
          <p:txBody>
            <a:bodyPr/>
            <a:lstStyle/>
            <a:p>
              <a:endParaRPr lang="en-IN"/>
            </a:p>
          </p:txBody>
        </p:sp>
        <p:sp>
          <p:nvSpPr>
            <p:cNvPr id="27" name="TextBox 27"/>
            <p:cNvSpPr txBox="1"/>
            <p:nvPr/>
          </p:nvSpPr>
          <p:spPr>
            <a:xfrm>
              <a:off x="647648" y="421474"/>
              <a:ext cx="9225092" cy="1052155"/>
            </a:xfrm>
            <a:prstGeom prst="rect">
              <a:avLst/>
            </a:prstGeom>
          </p:spPr>
          <p:txBody>
            <a:bodyPr lIns="0" tIns="0" rIns="0" bIns="0" rtlCol="0" anchor="t">
              <a:spAutoFit/>
            </a:bodyPr>
            <a:lstStyle/>
            <a:p>
              <a:pPr algn="ctr">
                <a:lnSpc>
                  <a:spcPts val="6642"/>
                </a:lnSpc>
                <a:spcBef>
                  <a:spcPct val="0"/>
                </a:spcBef>
              </a:pPr>
              <a:r>
                <a:rPr lang="en-US" sz="4744">
                  <a:solidFill>
                    <a:srgbClr val="1893F8"/>
                  </a:solidFill>
                  <a:latin typeface="Lexend Deca"/>
                  <a:ea typeface="Lexend Deca"/>
                  <a:cs typeface="Lexend Deca"/>
                  <a:sym typeface="Lexend Deca"/>
                </a:rPr>
                <a:t>C</a:t>
              </a:r>
              <a:r>
                <a:rPr lang="en-US" sz="4744">
                  <a:solidFill>
                    <a:srgbClr val="FF3131"/>
                  </a:solidFill>
                  <a:latin typeface="Lexend Deca"/>
                  <a:ea typeface="Lexend Deca"/>
                  <a:cs typeface="Lexend Deca"/>
                  <a:sym typeface="Lexend Deca"/>
                </a:rPr>
                <a:t> </a:t>
              </a:r>
              <a:r>
                <a:rPr lang="en-US" sz="4744">
                  <a:solidFill>
                    <a:srgbClr val="FCFFFE"/>
                  </a:solidFill>
                  <a:latin typeface="Lexend Deca"/>
                  <a:ea typeface="Lexend Deca"/>
                  <a:cs typeface="Lexend Deca"/>
                  <a:sym typeface="Lexend Deca"/>
                </a:rPr>
                <a:t>- </a:t>
              </a:r>
              <a:r>
                <a:rPr lang="en-US" sz="4744">
                  <a:solidFill>
                    <a:srgbClr val="FF3131"/>
                  </a:solidFill>
                  <a:latin typeface="Lexend Deca"/>
                  <a:ea typeface="Lexend Deca"/>
                  <a:cs typeface="Lexend Deca"/>
                  <a:sym typeface="Lexend Deca"/>
                </a:rPr>
                <a:t>M </a:t>
              </a:r>
              <a:r>
                <a:rPr lang="en-US" sz="4744">
                  <a:solidFill>
                    <a:srgbClr val="FCFFFE"/>
                  </a:solidFill>
                  <a:latin typeface="Lexend Deca"/>
                  <a:ea typeface="Lexend Deca"/>
                  <a:cs typeface="Lexend Deca"/>
                  <a:sym typeface="Lexend Deca"/>
                </a:rPr>
                <a:t>= Steering Vector</a:t>
              </a:r>
            </a:p>
          </p:txBody>
        </p:sp>
      </p:grpSp>
      <p:grpSp>
        <p:nvGrpSpPr>
          <p:cNvPr id="28" name="Group 28"/>
          <p:cNvGrpSpPr/>
          <p:nvPr/>
        </p:nvGrpSpPr>
        <p:grpSpPr>
          <a:xfrm>
            <a:off x="107472" y="2406742"/>
            <a:ext cx="898250" cy="825920"/>
            <a:chOff x="0" y="0"/>
            <a:chExt cx="1197667" cy="1101227"/>
          </a:xfrm>
        </p:grpSpPr>
        <p:grpSp>
          <p:nvGrpSpPr>
            <p:cNvPr id="29" name="Group 29"/>
            <p:cNvGrpSpPr/>
            <p:nvPr/>
          </p:nvGrpSpPr>
          <p:grpSpPr>
            <a:xfrm>
              <a:off x="173280" y="302783"/>
              <a:ext cx="798444" cy="79844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93F8">
                  <a:alpha val="67843"/>
                </a:srgbClr>
              </a:solidFill>
            </p:spPr>
            <p:txBody>
              <a:bodyPr/>
              <a:lstStyle/>
              <a:p>
                <a:endParaRPr lang="en-IN"/>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0" y="0"/>
              <a:ext cx="798444" cy="79844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93F8">
                  <a:alpha val="67843"/>
                </a:srgbClr>
              </a:solidFill>
            </p:spPr>
            <p:txBody>
              <a:bodyPr/>
              <a:lstStyle/>
              <a:p>
                <a:endParaRPr lang="en-IN"/>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399222" y="25400"/>
              <a:ext cx="798444" cy="798444"/>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93F8">
                  <a:alpha val="67843"/>
                </a:srgbClr>
              </a:solidFill>
            </p:spPr>
            <p:txBody>
              <a:bodyPr/>
              <a:lstStyle/>
              <a:p>
                <a:endParaRPr lang="en-IN"/>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38" name="Group 38"/>
          <p:cNvGrpSpPr/>
          <p:nvPr/>
        </p:nvGrpSpPr>
        <p:grpSpPr>
          <a:xfrm>
            <a:off x="130450" y="3240145"/>
            <a:ext cx="898250" cy="825920"/>
            <a:chOff x="0" y="0"/>
            <a:chExt cx="1197667" cy="1101227"/>
          </a:xfrm>
        </p:grpSpPr>
        <p:grpSp>
          <p:nvGrpSpPr>
            <p:cNvPr id="39" name="Group 39"/>
            <p:cNvGrpSpPr/>
            <p:nvPr/>
          </p:nvGrpSpPr>
          <p:grpSpPr>
            <a:xfrm>
              <a:off x="173280" y="302783"/>
              <a:ext cx="798444" cy="798444"/>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alpha val="67843"/>
                </a:srgbClr>
              </a:solidFill>
            </p:spPr>
            <p:txBody>
              <a:bodyPr/>
              <a:lstStyle/>
              <a:p>
                <a:endParaRPr lang="en-IN"/>
              </a:p>
            </p:txBody>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a:off x="0" y="0"/>
              <a:ext cx="798444" cy="79844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alpha val="67843"/>
                </a:srgbClr>
              </a:solidFill>
            </p:spPr>
            <p:txBody>
              <a:bodyPr/>
              <a:lstStyle/>
              <a:p>
                <a:endParaRPr lang="en-IN"/>
              </a:p>
            </p:txBody>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399222" y="25400"/>
              <a:ext cx="798444" cy="79844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alpha val="67843"/>
                </a:srgbClr>
              </a:solidFill>
            </p:spPr>
            <p:txBody>
              <a:bodyPr/>
              <a:lstStyle/>
              <a:p>
                <a:endParaRPr lang="en-IN"/>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48" name="Group 48"/>
          <p:cNvGrpSpPr/>
          <p:nvPr/>
        </p:nvGrpSpPr>
        <p:grpSpPr>
          <a:xfrm rot="-5400000">
            <a:off x="16785085" y="8538352"/>
            <a:ext cx="1581765" cy="1012262"/>
            <a:chOff x="0" y="0"/>
            <a:chExt cx="1132540" cy="724777"/>
          </a:xfrm>
        </p:grpSpPr>
        <p:sp>
          <p:nvSpPr>
            <p:cNvPr id="49" name="Freeform 49"/>
            <p:cNvSpPr/>
            <p:nvPr/>
          </p:nvSpPr>
          <p:spPr>
            <a:xfrm>
              <a:off x="0" y="0"/>
              <a:ext cx="1132540" cy="724777"/>
            </a:xfrm>
            <a:custGeom>
              <a:avLst/>
              <a:gdLst/>
              <a:ahLst/>
              <a:cxnLst/>
              <a:rect l="l" t="t" r="r" b="b"/>
              <a:pathLst>
                <a:path w="1132540" h="724777">
                  <a:moveTo>
                    <a:pt x="1132540" y="362389"/>
                  </a:moveTo>
                  <a:lnTo>
                    <a:pt x="726140" y="0"/>
                  </a:lnTo>
                  <a:lnTo>
                    <a:pt x="726140" y="203200"/>
                  </a:lnTo>
                  <a:lnTo>
                    <a:pt x="0" y="203200"/>
                  </a:lnTo>
                  <a:lnTo>
                    <a:pt x="0" y="521577"/>
                  </a:lnTo>
                  <a:lnTo>
                    <a:pt x="726140" y="521577"/>
                  </a:lnTo>
                  <a:lnTo>
                    <a:pt x="726140" y="724777"/>
                  </a:lnTo>
                  <a:lnTo>
                    <a:pt x="1132540" y="362389"/>
                  </a:lnTo>
                  <a:close/>
                </a:path>
              </a:pathLst>
            </a:custGeom>
            <a:solidFill>
              <a:srgbClr val="735E59"/>
            </a:solidFill>
          </p:spPr>
          <p:txBody>
            <a:bodyPr/>
            <a:lstStyle/>
            <a:p>
              <a:endParaRPr lang="en-IN"/>
            </a:p>
          </p:txBody>
        </p:sp>
        <p:sp>
          <p:nvSpPr>
            <p:cNvPr id="50" name="TextBox 50"/>
            <p:cNvSpPr txBox="1"/>
            <p:nvPr/>
          </p:nvSpPr>
          <p:spPr>
            <a:xfrm>
              <a:off x="0" y="165100"/>
              <a:ext cx="1030940" cy="356477"/>
            </a:xfrm>
            <a:prstGeom prst="rect">
              <a:avLst/>
            </a:prstGeom>
          </p:spPr>
          <p:txBody>
            <a:bodyPr lIns="50800" tIns="50800" rIns="50800" bIns="50800" rtlCol="0" anchor="ctr"/>
            <a:lstStyle/>
            <a:p>
              <a:pPr algn="ctr">
                <a:lnSpc>
                  <a:spcPts val="2659"/>
                </a:lnSpc>
              </a:pPr>
              <a:endParaRPr/>
            </a:p>
          </p:txBody>
        </p:sp>
      </p:grpSp>
      <p:sp>
        <p:nvSpPr>
          <p:cNvPr id="51" name="TextBox 51"/>
          <p:cNvSpPr txBox="1"/>
          <p:nvPr/>
        </p:nvSpPr>
        <p:spPr>
          <a:xfrm>
            <a:off x="1167647" y="2330542"/>
            <a:ext cx="4894586" cy="680137"/>
          </a:xfrm>
          <a:prstGeom prst="rect">
            <a:avLst/>
          </a:prstGeom>
        </p:spPr>
        <p:txBody>
          <a:bodyPr lIns="0" tIns="0" rIns="0" bIns="0" rtlCol="0" anchor="t">
            <a:spAutoFit/>
          </a:bodyPr>
          <a:lstStyle/>
          <a:p>
            <a:pPr algn="ctr">
              <a:lnSpc>
                <a:spcPts val="5562"/>
              </a:lnSpc>
              <a:spcBef>
                <a:spcPct val="0"/>
              </a:spcBef>
            </a:pPr>
            <a:r>
              <a:rPr lang="en-US" sz="3972">
                <a:solidFill>
                  <a:srgbClr val="FFFFFF"/>
                </a:solidFill>
                <a:latin typeface="Lexend Deca"/>
                <a:ea typeface="Lexend Deca"/>
                <a:cs typeface="Lexend Deca"/>
                <a:sym typeface="Lexend Deca"/>
              </a:rPr>
              <a:t>[INST] ... [/INST] (</a:t>
            </a:r>
            <a:r>
              <a:rPr lang="en-US" sz="3972">
                <a:solidFill>
                  <a:srgbClr val="1893F8"/>
                </a:solidFill>
                <a:latin typeface="Lexend Deca"/>
                <a:ea typeface="Lexend Deca"/>
                <a:cs typeface="Lexend Deca"/>
                <a:sym typeface="Lexend Deca"/>
              </a:rPr>
              <a:t>A</a:t>
            </a:r>
          </a:p>
        </p:txBody>
      </p:sp>
      <p:sp>
        <p:nvSpPr>
          <p:cNvPr id="52" name="TextBox 52"/>
          <p:cNvSpPr txBox="1"/>
          <p:nvPr/>
        </p:nvSpPr>
        <p:spPr>
          <a:xfrm>
            <a:off x="1167647" y="3162862"/>
            <a:ext cx="4884996" cy="680137"/>
          </a:xfrm>
          <a:prstGeom prst="rect">
            <a:avLst/>
          </a:prstGeom>
        </p:spPr>
        <p:txBody>
          <a:bodyPr lIns="0" tIns="0" rIns="0" bIns="0" rtlCol="0" anchor="t">
            <a:spAutoFit/>
          </a:bodyPr>
          <a:lstStyle/>
          <a:p>
            <a:pPr algn="ctr">
              <a:lnSpc>
                <a:spcPts val="5562"/>
              </a:lnSpc>
              <a:spcBef>
                <a:spcPct val="0"/>
              </a:spcBef>
            </a:pPr>
            <a:r>
              <a:rPr lang="en-US" sz="3972">
                <a:solidFill>
                  <a:srgbClr val="FFFFFF"/>
                </a:solidFill>
                <a:latin typeface="Lexend Deca"/>
                <a:ea typeface="Lexend Deca"/>
                <a:cs typeface="Lexend Deca"/>
                <a:sym typeface="Lexend Deca"/>
              </a:rPr>
              <a:t>[INST] ... [/INST] (</a:t>
            </a:r>
            <a:r>
              <a:rPr lang="en-US" sz="3972">
                <a:solidFill>
                  <a:srgbClr val="FF3131"/>
                </a:solidFill>
                <a:latin typeface="Lexend Deca"/>
                <a:ea typeface="Lexend Deca"/>
                <a:cs typeface="Lexend Deca"/>
                <a:sym typeface="Lexend Deca"/>
              </a:rPr>
              <a:t>B</a:t>
            </a:r>
          </a:p>
        </p:txBody>
      </p:sp>
      <p:sp>
        <p:nvSpPr>
          <p:cNvPr id="53" name="TextBox 53"/>
          <p:cNvSpPr txBox="1"/>
          <p:nvPr/>
        </p:nvSpPr>
        <p:spPr>
          <a:xfrm>
            <a:off x="2007104" y="1551764"/>
            <a:ext cx="3215673" cy="622900"/>
          </a:xfrm>
          <a:prstGeom prst="rect">
            <a:avLst/>
          </a:prstGeom>
        </p:spPr>
        <p:txBody>
          <a:bodyPr lIns="0" tIns="0" rIns="0" bIns="0" rtlCol="0" anchor="t">
            <a:spAutoFit/>
          </a:bodyPr>
          <a:lstStyle/>
          <a:p>
            <a:pPr algn="ctr">
              <a:lnSpc>
                <a:spcPts val="5153"/>
              </a:lnSpc>
              <a:spcBef>
                <a:spcPct val="0"/>
              </a:spcBef>
            </a:pPr>
            <a:r>
              <a:rPr lang="en-US" sz="3681">
                <a:solidFill>
                  <a:srgbClr val="FFDE59"/>
                </a:solidFill>
                <a:latin typeface="Lexend Deca"/>
                <a:ea typeface="Lexend Deca"/>
                <a:cs typeface="Lexend Deca"/>
                <a:sym typeface="Lexend Deca"/>
              </a:rPr>
              <a:t>Contrast Pairs</a:t>
            </a:r>
          </a:p>
        </p:txBody>
      </p:sp>
      <p:sp>
        <p:nvSpPr>
          <p:cNvPr id="54" name="TextBox 54"/>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Method: Activation Steering</a:t>
            </a:r>
          </a:p>
        </p:txBody>
      </p:sp>
      <p:sp>
        <p:nvSpPr>
          <p:cNvPr id="55" name="TextBox 55"/>
          <p:cNvSpPr txBox="1"/>
          <p:nvPr/>
        </p:nvSpPr>
        <p:spPr>
          <a:xfrm>
            <a:off x="3610145" y="5666658"/>
            <a:ext cx="3289358" cy="1216025"/>
          </a:xfrm>
          <a:prstGeom prst="rect">
            <a:avLst/>
          </a:prstGeom>
        </p:spPr>
        <p:txBody>
          <a:bodyPr lIns="0" tIns="0" rIns="0" bIns="0" rtlCol="0" anchor="t">
            <a:spAutoFit/>
          </a:bodyPr>
          <a:lstStyle/>
          <a:p>
            <a:pPr algn="ctr">
              <a:lnSpc>
                <a:spcPts val="4899"/>
              </a:lnSpc>
              <a:spcBef>
                <a:spcPct val="0"/>
              </a:spcBef>
            </a:pPr>
            <a:r>
              <a:rPr lang="en-US" sz="3499">
                <a:solidFill>
                  <a:srgbClr val="1893F8"/>
                </a:solidFill>
                <a:latin typeface="Lexend Deca"/>
                <a:ea typeface="Lexend Deca"/>
                <a:cs typeface="Lexend Deca"/>
                <a:sym typeface="Lexend Deca"/>
              </a:rPr>
              <a:t>Mean Context Activation</a:t>
            </a:r>
          </a:p>
        </p:txBody>
      </p:sp>
      <p:sp>
        <p:nvSpPr>
          <p:cNvPr id="56" name="TextBox 56"/>
          <p:cNvSpPr txBox="1"/>
          <p:nvPr/>
        </p:nvSpPr>
        <p:spPr>
          <a:xfrm>
            <a:off x="4446460" y="7724267"/>
            <a:ext cx="3336169" cy="1180465"/>
          </a:xfrm>
          <a:prstGeom prst="rect">
            <a:avLst/>
          </a:prstGeom>
        </p:spPr>
        <p:txBody>
          <a:bodyPr lIns="0" tIns="0" rIns="0" bIns="0" rtlCol="0" anchor="t">
            <a:spAutoFit/>
          </a:bodyPr>
          <a:lstStyle/>
          <a:p>
            <a:pPr algn="ctr">
              <a:lnSpc>
                <a:spcPts val="4759"/>
              </a:lnSpc>
            </a:pPr>
            <a:r>
              <a:rPr lang="en-US" sz="3399">
                <a:solidFill>
                  <a:srgbClr val="FF3131"/>
                </a:solidFill>
                <a:latin typeface="Lexend Deca"/>
                <a:ea typeface="Lexend Deca"/>
                <a:cs typeface="Lexend Deca"/>
                <a:sym typeface="Lexend Deca"/>
              </a:rPr>
              <a:t>Mean Memory</a:t>
            </a:r>
          </a:p>
          <a:p>
            <a:pPr algn="ctr">
              <a:lnSpc>
                <a:spcPts val="4759"/>
              </a:lnSpc>
              <a:spcBef>
                <a:spcPct val="0"/>
              </a:spcBef>
            </a:pPr>
            <a:r>
              <a:rPr lang="en-US" sz="3399">
                <a:solidFill>
                  <a:srgbClr val="FF3131"/>
                </a:solidFill>
                <a:latin typeface="Lexend Deca"/>
                <a:ea typeface="Lexend Deca"/>
                <a:cs typeface="Lexend Deca"/>
                <a:sym typeface="Lexend Deca"/>
              </a:rPr>
              <a:t>Activation</a:t>
            </a:r>
          </a:p>
        </p:txBody>
      </p:sp>
      <p:sp>
        <p:nvSpPr>
          <p:cNvPr id="57" name="TextBox 57"/>
          <p:cNvSpPr txBox="1"/>
          <p:nvPr/>
        </p:nvSpPr>
        <p:spPr>
          <a:xfrm rot="-1049057">
            <a:off x="7153105" y="4976883"/>
            <a:ext cx="3120499" cy="383503"/>
          </a:xfrm>
          <a:prstGeom prst="rect">
            <a:avLst/>
          </a:prstGeom>
        </p:spPr>
        <p:txBody>
          <a:bodyPr wrap="square" lIns="0" tIns="0" rIns="0" bIns="0" rtlCol="0" anchor="t">
            <a:spAutoFit/>
          </a:bodyPr>
          <a:lstStyle/>
          <a:p>
            <a:pPr algn="ctr">
              <a:lnSpc>
                <a:spcPts val="3202"/>
              </a:lnSpc>
              <a:spcBef>
                <a:spcPct val="0"/>
              </a:spcBef>
            </a:pPr>
            <a:r>
              <a:rPr lang="en-US" sz="2287" i="1" dirty="0">
                <a:solidFill>
                  <a:srgbClr val="FFFFFF"/>
                </a:solidFill>
                <a:latin typeface="Canva Sans Italics"/>
                <a:ea typeface="Canva Sans Italics"/>
                <a:cs typeface="Canva Sans Italics"/>
                <a:sym typeface="Canva Sans Italics"/>
              </a:rPr>
              <a:t>Last Token Activation</a:t>
            </a:r>
          </a:p>
        </p:txBody>
      </p:sp>
      <p:sp>
        <p:nvSpPr>
          <p:cNvPr id="58" name="TextBox 58"/>
          <p:cNvSpPr txBox="1"/>
          <p:nvPr/>
        </p:nvSpPr>
        <p:spPr>
          <a:xfrm>
            <a:off x="5633154" y="6806484"/>
            <a:ext cx="735196" cy="883689"/>
          </a:xfrm>
          <a:prstGeom prst="rect">
            <a:avLst/>
          </a:prstGeom>
        </p:spPr>
        <p:txBody>
          <a:bodyPr lIns="0" tIns="0" rIns="0" bIns="0" rtlCol="0" anchor="t">
            <a:spAutoFit/>
          </a:bodyPr>
          <a:lstStyle/>
          <a:p>
            <a:pPr algn="ctr">
              <a:lnSpc>
                <a:spcPts val="7217"/>
              </a:lnSpc>
              <a:spcBef>
                <a:spcPct val="0"/>
              </a:spcBef>
            </a:pPr>
            <a:r>
              <a:rPr lang="en-US" sz="5155">
                <a:solidFill>
                  <a:srgbClr val="FFFFFF"/>
                </a:solidFill>
                <a:latin typeface="Lexend Deca"/>
                <a:ea typeface="Lexend Deca"/>
                <a:cs typeface="Lexend Deca"/>
                <a:sym typeface="Lexend Deca"/>
              </a:rPr>
              <a:t>(-)</a:t>
            </a:r>
          </a:p>
        </p:txBody>
      </p:sp>
      <p:sp>
        <p:nvSpPr>
          <p:cNvPr id="59" name="TextBox 59"/>
          <p:cNvSpPr txBox="1"/>
          <p:nvPr/>
        </p:nvSpPr>
        <p:spPr>
          <a:xfrm>
            <a:off x="3610144" y="7112957"/>
            <a:ext cx="1870273" cy="577216"/>
          </a:xfrm>
          <a:prstGeom prst="rect">
            <a:avLst/>
          </a:prstGeom>
        </p:spPr>
        <p:txBody>
          <a:bodyPr wrap="square" lIns="0" tIns="0" rIns="0" bIns="0" rtlCol="0" anchor="t">
            <a:spAutoFit/>
          </a:bodyPr>
          <a:lstStyle/>
          <a:p>
            <a:pPr algn="ctr">
              <a:lnSpc>
                <a:spcPts val="4759"/>
              </a:lnSpc>
              <a:spcBef>
                <a:spcPct val="0"/>
              </a:spcBef>
            </a:pPr>
            <a:r>
              <a:rPr lang="en-US" sz="3399" i="1" dirty="0">
                <a:solidFill>
                  <a:srgbClr val="FFFFFF"/>
                </a:solidFill>
                <a:latin typeface="Lora Italics"/>
                <a:ea typeface="Lora Italics"/>
                <a:cs typeface="Lora Italics"/>
                <a:sym typeface="Lora Italics"/>
              </a:rPr>
              <a:t>Subtract</a:t>
            </a:r>
          </a:p>
        </p:txBody>
      </p:sp>
      <p:sp>
        <p:nvSpPr>
          <p:cNvPr id="60" name="TextBox 60"/>
          <p:cNvSpPr txBox="1"/>
          <p:nvPr/>
        </p:nvSpPr>
        <p:spPr>
          <a:xfrm>
            <a:off x="130450" y="4121604"/>
            <a:ext cx="1139230" cy="555620"/>
          </a:xfrm>
          <a:prstGeom prst="rect">
            <a:avLst/>
          </a:prstGeom>
        </p:spPr>
        <p:txBody>
          <a:bodyPr lIns="0" tIns="0" rIns="0" bIns="0" rtlCol="0" anchor="t">
            <a:spAutoFit/>
          </a:bodyPr>
          <a:lstStyle/>
          <a:p>
            <a:pPr algn="ctr">
              <a:lnSpc>
                <a:spcPts val="4550"/>
              </a:lnSpc>
              <a:spcBef>
                <a:spcPct val="0"/>
              </a:spcBef>
            </a:pPr>
            <a:r>
              <a:rPr lang="en-US" sz="3250">
                <a:solidFill>
                  <a:srgbClr val="FFFFFF"/>
                </a:solidFill>
                <a:latin typeface="Lora"/>
                <a:ea typeface="Lora"/>
                <a:cs typeface="Lora"/>
                <a:sym typeface="Lora"/>
              </a:rPr>
              <a:t>(1500)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a:off x="3213268" y="2130961"/>
            <a:ext cx="3508427" cy="898276"/>
            <a:chOff x="0" y="0"/>
            <a:chExt cx="1005930" cy="257552"/>
          </a:xfrm>
        </p:grpSpPr>
        <p:sp>
          <p:nvSpPr>
            <p:cNvPr id="3" name="Freeform 3"/>
            <p:cNvSpPr/>
            <p:nvPr/>
          </p:nvSpPr>
          <p:spPr>
            <a:xfrm>
              <a:off x="0" y="0"/>
              <a:ext cx="1005930" cy="257552"/>
            </a:xfrm>
            <a:custGeom>
              <a:avLst/>
              <a:gdLst/>
              <a:ahLst/>
              <a:cxnLst/>
              <a:rect l="l" t="t" r="r" b="b"/>
              <a:pathLst>
                <a:path w="1005930" h="257552">
                  <a:moveTo>
                    <a:pt x="0" y="0"/>
                  </a:moveTo>
                  <a:lnTo>
                    <a:pt x="1005930" y="0"/>
                  </a:lnTo>
                  <a:lnTo>
                    <a:pt x="1005930" y="257552"/>
                  </a:lnTo>
                  <a:lnTo>
                    <a:pt x="0" y="257552"/>
                  </a:lnTo>
                  <a:close/>
                </a:path>
              </a:pathLst>
            </a:custGeom>
            <a:solidFill>
              <a:srgbClr val="FCFFFE"/>
            </a:solidFill>
          </p:spPr>
          <p:txBody>
            <a:bodyPr/>
            <a:lstStyle/>
            <a:p>
              <a:endParaRPr lang="en-IN"/>
            </a:p>
          </p:txBody>
        </p:sp>
        <p:sp>
          <p:nvSpPr>
            <p:cNvPr id="4" name="TextBox 4"/>
            <p:cNvSpPr txBox="1"/>
            <p:nvPr/>
          </p:nvSpPr>
          <p:spPr>
            <a:xfrm>
              <a:off x="0" y="-38100"/>
              <a:ext cx="1005930" cy="295652"/>
            </a:xfrm>
            <a:prstGeom prst="rect">
              <a:avLst/>
            </a:prstGeom>
          </p:spPr>
          <p:txBody>
            <a:bodyPr lIns="46664" tIns="46664" rIns="46664" bIns="46664" rtlCol="0" anchor="ctr"/>
            <a:lstStyle/>
            <a:p>
              <a:pPr algn="ctr">
                <a:lnSpc>
                  <a:spcPts val="2659"/>
                </a:lnSpc>
              </a:pPr>
              <a:endParaRPr/>
            </a:p>
          </p:txBody>
        </p:sp>
      </p:grpSp>
      <p:sp>
        <p:nvSpPr>
          <p:cNvPr id="5" name="Freeform 5"/>
          <p:cNvSpPr/>
          <p:nvPr/>
        </p:nvSpPr>
        <p:spPr>
          <a:xfrm>
            <a:off x="4855217" y="3871417"/>
            <a:ext cx="224528" cy="224528"/>
          </a:xfrm>
          <a:custGeom>
            <a:avLst/>
            <a:gdLst/>
            <a:ahLst/>
            <a:cxnLst/>
            <a:rect l="l" t="t" r="r" b="b"/>
            <a:pathLst>
              <a:path w="224528" h="224528">
                <a:moveTo>
                  <a:pt x="0" y="0"/>
                </a:moveTo>
                <a:lnTo>
                  <a:pt x="224528" y="0"/>
                </a:lnTo>
                <a:lnTo>
                  <a:pt x="224528" y="224528"/>
                </a:lnTo>
                <a:lnTo>
                  <a:pt x="0" y="224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Freeform 6"/>
          <p:cNvSpPr/>
          <p:nvPr/>
        </p:nvSpPr>
        <p:spPr>
          <a:xfrm>
            <a:off x="4855217" y="4209688"/>
            <a:ext cx="224528" cy="224528"/>
          </a:xfrm>
          <a:custGeom>
            <a:avLst/>
            <a:gdLst/>
            <a:ahLst/>
            <a:cxnLst/>
            <a:rect l="l" t="t" r="r" b="b"/>
            <a:pathLst>
              <a:path w="224528" h="224528">
                <a:moveTo>
                  <a:pt x="0" y="0"/>
                </a:moveTo>
                <a:lnTo>
                  <a:pt x="224528" y="0"/>
                </a:lnTo>
                <a:lnTo>
                  <a:pt x="224528" y="224528"/>
                </a:lnTo>
                <a:lnTo>
                  <a:pt x="0" y="224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7" name="Group 7"/>
          <p:cNvGrpSpPr/>
          <p:nvPr/>
        </p:nvGrpSpPr>
        <p:grpSpPr>
          <a:xfrm>
            <a:off x="3213268" y="4670453"/>
            <a:ext cx="3508427" cy="898276"/>
            <a:chOff x="0" y="0"/>
            <a:chExt cx="1005930" cy="257552"/>
          </a:xfrm>
        </p:grpSpPr>
        <p:sp>
          <p:nvSpPr>
            <p:cNvPr id="8" name="Freeform 8"/>
            <p:cNvSpPr/>
            <p:nvPr/>
          </p:nvSpPr>
          <p:spPr>
            <a:xfrm>
              <a:off x="0" y="0"/>
              <a:ext cx="1005930" cy="257552"/>
            </a:xfrm>
            <a:custGeom>
              <a:avLst/>
              <a:gdLst/>
              <a:ahLst/>
              <a:cxnLst/>
              <a:rect l="l" t="t" r="r" b="b"/>
              <a:pathLst>
                <a:path w="1005930" h="257552">
                  <a:moveTo>
                    <a:pt x="0" y="0"/>
                  </a:moveTo>
                  <a:lnTo>
                    <a:pt x="1005930" y="0"/>
                  </a:lnTo>
                  <a:lnTo>
                    <a:pt x="1005930" y="257552"/>
                  </a:lnTo>
                  <a:lnTo>
                    <a:pt x="0" y="257552"/>
                  </a:lnTo>
                  <a:close/>
                </a:path>
              </a:pathLst>
            </a:custGeom>
            <a:solidFill>
              <a:srgbClr val="FCFFFE"/>
            </a:solidFill>
          </p:spPr>
          <p:txBody>
            <a:bodyPr/>
            <a:lstStyle/>
            <a:p>
              <a:endParaRPr lang="en-IN"/>
            </a:p>
          </p:txBody>
        </p:sp>
        <p:sp>
          <p:nvSpPr>
            <p:cNvPr id="9" name="TextBox 9"/>
            <p:cNvSpPr txBox="1"/>
            <p:nvPr/>
          </p:nvSpPr>
          <p:spPr>
            <a:xfrm>
              <a:off x="0" y="-57150"/>
              <a:ext cx="1005930" cy="314702"/>
            </a:xfrm>
            <a:prstGeom prst="rect">
              <a:avLst/>
            </a:prstGeom>
          </p:spPr>
          <p:txBody>
            <a:bodyPr lIns="46664" tIns="46664" rIns="46664" bIns="46664" rtlCol="0" anchor="ctr"/>
            <a:lstStyle/>
            <a:p>
              <a:pPr algn="ctr">
                <a:lnSpc>
                  <a:spcPts val="5040"/>
                </a:lnSpc>
              </a:pPr>
              <a:r>
                <a:rPr lang="en-US" sz="3600">
                  <a:solidFill>
                    <a:srgbClr val="000000"/>
                  </a:solidFill>
                  <a:latin typeface="Lexend Deca"/>
                  <a:ea typeface="Lexend Deca"/>
                  <a:cs typeface="Lexend Deca"/>
                  <a:sym typeface="Lexend Deca"/>
                </a:rPr>
                <a:t>Layer k</a:t>
              </a:r>
            </a:p>
          </p:txBody>
        </p:sp>
      </p:grpSp>
      <p:sp>
        <p:nvSpPr>
          <p:cNvPr id="10" name="Freeform 10"/>
          <p:cNvSpPr/>
          <p:nvPr/>
        </p:nvSpPr>
        <p:spPr>
          <a:xfrm>
            <a:off x="4855217" y="5711604"/>
            <a:ext cx="224528" cy="224528"/>
          </a:xfrm>
          <a:custGeom>
            <a:avLst/>
            <a:gdLst/>
            <a:ahLst/>
            <a:cxnLst/>
            <a:rect l="l" t="t" r="r" b="b"/>
            <a:pathLst>
              <a:path w="224528" h="224528">
                <a:moveTo>
                  <a:pt x="0" y="0"/>
                </a:moveTo>
                <a:lnTo>
                  <a:pt x="224528" y="0"/>
                </a:lnTo>
                <a:lnTo>
                  <a:pt x="224528" y="224527"/>
                </a:lnTo>
                <a:lnTo>
                  <a:pt x="0" y="2245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1" name="Freeform 11"/>
          <p:cNvSpPr/>
          <p:nvPr/>
        </p:nvSpPr>
        <p:spPr>
          <a:xfrm>
            <a:off x="4855217" y="6049875"/>
            <a:ext cx="224528" cy="224528"/>
          </a:xfrm>
          <a:custGeom>
            <a:avLst/>
            <a:gdLst/>
            <a:ahLst/>
            <a:cxnLst/>
            <a:rect l="l" t="t" r="r" b="b"/>
            <a:pathLst>
              <a:path w="224528" h="224528">
                <a:moveTo>
                  <a:pt x="0" y="0"/>
                </a:moveTo>
                <a:lnTo>
                  <a:pt x="224528" y="0"/>
                </a:lnTo>
                <a:lnTo>
                  <a:pt x="224528" y="224528"/>
                </a:lnTo>
                <a:lnTo>
                  <a:pt x="0" y="224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2" name="Group 12"/>
          <p:cNvGrpSpPr/>
          <p:nvPr/>
        </p:nvGrpSpPr>
        <p:grpSpPr>
          <a:xfrm>
            <a:off x="3213268" y="7257763"/>
            <a:ext cx="3508427" cy="898276"/>
            <a:chOff x="0" y="0"/>
            <a:chExt cx="1005930" cy="257552"/>
          </a:xfrm>
        </p:grpSpPr>
        <p:sp>
          <p:nvSpPr>
            <p:cNvPr id="13" name="Freeform 13"/>
            <p:cNvSpPr/>
            <p:nvPr/>
          </p:nvSpPr>
          <p:spPr>
            <a:xfrm>
              <a:off x="0" y="0"/>
              <a:ext cx="1005930" cy="257552"/>
            </a:xfrm>
            <a:custGeom>
              <a:avLst/>
              <a:gdLst/>
              <a:ahLst/>
              <a:cxnLst/>
              <a:rect l="l" t="t" r="r" b="b"/>
              <a:pathLst>
                <a:path w="1005930" h="257552">
                  <a:moveTo>
                    <a:pt x="0" y="0"/>
                  </a:moveTo>
                  <a:lnTo>
                    <a:pt x="1005930" y="0"/>
                  </a:lnTo>
                  <a:lnTo>
                    <a:pt x="1005930" y="257552"/>
                  </a:lnTo>
                  <a:lnTo>
                    <a:pt x="0" y="257552"/>
                  </a:lnTo>
                  <a:close/>
                </a:path>
              </a:pathLst>
            </a:custGeom>
            <a:solidFill>
              <a:srgbClr val="FCFFFE"/>
            </a:solidFill>
          </p:spPr>
          <p:txBody>
            <a:bodyPr/>
            <a:lstStyle/>
            <a:p>
              <a:endParaRPr lang="en-IN"/>
            </a:p>
          </p:txBody>
        </p:sp>
        <p:sp>
          <p:nvSpPr>
            <p:cNvPr id="14" name="TextBox 14"/>
            <p:cNvSpPr txBox="1"/>
            <p:nvPr/>
          </p:nvSpPr>
          <p:spPr>
            <a:xfrm>
              <a:off x="0" y="-38100"/>
              <a:ext cx="1005930" cy="295652"/>
            </a:xfrm>
            <a:prstGeom prst="rect">
              <a:avLst/>
            </a:prstGeom>
          </p:spPr>
          <p:txBody>
            <a:bodyPr lIns="46664" tIns="46664" rIns="46664" bIns="46664" rtlCol="0" anchor="ctr"/>
            <a:lstStyle/>
            <a:p>
              <a:pPr algn="ctr">
                <a:lnSpc>
                  <a:spcPts val="2659"/>
                </a:lnSpc>
              </a:pPr>
              <a:endParaRPr/>
            </a:p>
          </p:txBody>
        </p:sp>
      </p:grpSp>
      <p:sp>
        <p:nvSpPr>
          <p:cNvPr id="15" name="Freeform 15"/>
          <p:cNvSpPr/>
          <p:nvPr/>
        </p:nvSpPr>
        <p:spPr>
          <a:xfrm>
            <a:off x="4855217" y="3507199"/>
            <a:ext cx="224528" cy="224528"/>
          </a:xfrm>
          <a:custGeom>
            <a:avLst/>
            <a:gdLst/>
            <a:ahLst/>
            <a:cxnLst/>
            <a:rect l="l" t="t" r="r" b="b"/>
            <a:pathLst>
              <a:path w="224528" h="224528">
                <a:moveTo>
                  <a:pt x="0" y="0"/>
                </a:moveTo>
                <a:lnTo>
                  <a:pt x="224528" y="0"/>
                </a:lnTo>
                <a:lnTo>
                  <a:pt x="224528" y="224528"/>
                </a:lnTo>
                <a:lnTo>
                  <a:pt x="0" y="224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6" name="Freeform 16"/>
          <p:cNvSpPr/>
          <p:nvPr/>
        </p:nvSpPr>
        <p:spPr>
          <a:xfrm>
            <a:off x="4855217" y="3155954"/>
            <a:ext cx="224528" cy="224528"/>
          </a:xfrm>
          <a:custGeom>
            <a:avLst/>
            <a:gdLst/>
            <a:ahLst/>
            <a:cxnLst/>
            <a:rect l="l" t="t" r="r" b="b"/>
            <a:pathLst>
              <a:path w="224528" h="224528">
                <a:moveTo>
                  <a:pt x="0" y="0"/>
                </a:moveTo>
                <a:lnTo>
                  <a:pt x="224528" y="0"/>
                </a:lnTo>
                <a:lnTo>
                  <a:pt x="224528" y="224528"/>
                </a:lnTo>
                <a:lnTo>
                  <a:pt x="0" y="224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7" name="Freeform 17"/>
          <p:cNvSpPr/>
          <p:nvPr/>
        </p:nvSpPr>
        <p:spPr>
          <a:xfrm>
            <a:off x="4855217" y="6484683"/>
            <a:ext cx="224528" cy="224528"/>
          </a:xfrm>
          <a:custGeom>
            <a:avLst/>
            <a:gdLst/>
            <a:ahLst/>
            <a:cxnLst/>
            <a:rect l="l" t="t" r="r" b="b"/>
            <a:pathLst>
              <a:path w="224528" h="224528">
                <a:moveTo>
                  <a:pt x="0" y="0"/>
                </a:moveTo>
                <a:lnTo>
                  <a:pt x="224528" y="0"/>
                </a:lnTo>
                <a:lnTo>
                  <a:pt x="224528" y="224528"/>
                </a:lnTo>
                <a:lnTo>
                  <a:pt x="0" y="224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8" name="Freeform 18"/>
          <p:cNvSpPr/>
          <p:nvPr/>
        </p:nvSpPr>
        <p:spPr>
          <a:xfrm>
            <a:off x="4855217" y="6822955"/>
            <a:ext cx="224528" cy="224528"/>
          </a:xfrm>
          <a:custGeom>
            <a:avLst/>
            <a:gdLst/>
            <a:ahLst/>
            <a:cxnLst/>
            <a:rect l="l" t="t" r="r" b="b"/>
            <a:pathLst>
              <a:path w="224528" h="224528">
                <a:moveTo>
                  <a:pt x="0" y="0"/>
                </a:moveTo>
                <a:lnTo>
                  <a:pt x="224528" y="0"/>
                </a:lnTo>
                <a:lnTo>
                  <a:pt x="224528" y="224528"/>
                </a:lnTo>
                <a:lnTo>
                  <a:pt x="0" y="2245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9" name="Group 19"/>
          <p:cNvGrpSpPr/>
          <p:nvPr/>
        </p:nvGrpSpPr>
        <p:grpSpPr>
          <a:xfrm rot="-10800000">
            <a:off x="5367330" y="5975381"/>
            <a:ext cx="3237114" cy="598043"/>
            <a:chOff x="0" y="0"/>
            <a:chExt cx="2777811" cy="513189"/>
          </a:xfrm>
        </p:grpSpPr>
        <p:sp>
          <p:nvSpPr>
            <p:cNvPr id="20" name="Freeform 20"/>
            <p:cNvSpPr/>
            <p:nvPr/>
          </p:nvSpPr>
          <p:spPr>
            <a:xfrm>
              <a:off x="0" y="0"/>
              <a:ext cx="2777811" cy="513189"/>
            </a:xfrm>
            <a:custGeom>
              <a:avLst/>
              <a:gdLst/>
              <a:ahLst/>
              <a:cxnLst/>
              <a:rect l="l" t="t" r="r" b="b"/>
              <a:pathLst>
                <a:path w="2777811" h="513189">
                  <a:moveTo>
                    <a:pt x="2777811" y="256594"/>
                  </a:moveTo>
                  <a:lnTo>
                    <a:pt x="2371411" y="0"/>
                  </a:lnTo>
                  <a:lnTo>
                    <a:pt x="2371411" y="203200"/>
                  </a:lnTo>
                  <a:lnTo>
                    <a:pt x="0" y="203200"/>
                  </a:lnTo>
                  <a:lnTo>
                    <a:pt x="0" y="309989"/>
                  </a:lnTo>
                  <a:lnTo>
                    <a:pt x="2371411" y="309989"/>
                  </a:lnTo>
                  <a:lnTo>
                    <a:pt x="2371411" y="513189"/>
                  </a:lnTo>
                  <a:lnTo>
                    <a:pt x="2777811" y="256594"/>
                  </a:lnTo>
                  <a:close/>
                </a:path>
              </a:pathLst>
            </a:custGeom>
            <a:solidFill>
              <a:srgbClr val="FFFFF9"/>
            </a:solidFill>
          </p:spPr>
          <p:txBody>
            <a:bodyPr/>
            <a:lstStyle/>
            <a:p>
              <a:endParaRPr lang="en-IN"/>
            </a:p>
          </p:txBody>
        </p:sp>
        <p:sp>
          <p:nvSpPr>
            <p:cNvPr id="21" name="TextBox 21"/>
            <p:cNvSpPr txBox="1"/>
            <p:nvPr/>
          </p:nvSpPr>
          <p:spPr>
            <a:xfrm>
              <a:off x="0" y="165100"/>
              <a:ext cx="2676211" cy="144889"/>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8890194" y="5587690"/>
            <a:ext cx="6393816" cy="1366490"/>
            <a:chOff x="0" y="0"/>
            <a:chExt cx="8525088" cy="1821987"/>
          </a:xfrm>
        </p:grpSpPr>
        <p:grpSp>
          <p:nvGrpSpPr>
            <p:cNvPr id="23" name="Group 23"/>
            <p:cNvGrpSpPr/>
            <p:nvPr/>
          </p:nvGrpSpPr>
          <p:grpSpPr>
            <a:xfrm>
              <a:off x="0" y="0"/>
              <a:ext cx="8525088" cy="1821987"/>
              <a:chOff x="0" y="0"/>
              <a:chExt cx="1683968" cy="359899"/>
            </a:xfrm>
          </p:grpSpPr>
          <p:sp>
            <p:nvSpPr>
              <p:cNvPr id="24" name="Freeform 24"/>
              <p:cNvSpPr/>
              <p:nvPr/>
            </p:nvSpPr>
            <p:spPr>
              <a:xfrm>
                <a:off x="0" y="0"/>
                <a:ext cx="1683968" cy="359899"/>
              </a:xfrm>
              <a:custGeom>
                <a:avLst/>
                <a:gdLst/>
                <a:ahLst/>
                <a:cxnLst/>
                <a:rect l="l" t="t" r="r" b="b"/>
                <a:pathLst>
                  <a:path w="1683968" h="359899">
                    <a:moveTo>
                      <a:pt x="0" y="0"/>
                    </a:moveTo>
                    <a:lnTo>
                      <a:pt x="1683968" y="0"/>
                    </a:lnTo>
                    <a:lnTo>
                      <a:pt x="1683968" y="359899"/>
                    </a:lnTo>
                    <a:lnTo>
                      <a:pt x="0" y="359899"/>
                    </a:lnTo>
                    <a:close/>
                  </a:path>
                </a:pathLst>
              </a:custGeom>
              <a:solidFill>
                <a:srgbClr val="503D47"/>
              </a:solidFill>
            </p:spPr>
            <p:txBody>
              <a:bodyPr/>
              <a:lstStyle/>
              <a:p>
                <a:endParaRPr lang="en-IN"/>
              </a:p>
            </p:txBody>
          </p:sp>
          <p:sp>
            <p:nvSpPr>
              <p:cNvPr id="25" name="TextBox 25"/>
              <p:cNvSpPr txBox="1"/>
              <p:nvPr/>
            </p:nvSpPr>
            <p:spPr>
              <a:xfrm>
                <a:off x="0" y="-38100"/>
                <a:ext cx="1683968" cy="397999"/>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0" y="440999"/>
              <a:ext cx="8525088" cy="873314"/>
            </a:xfrm>
            <a:prstGeom prst="rect">
              <a:avLst/>
            </a:prstGeom>
          </p:spPr>
          <p:txBody>
            <a:bodyPr lIns="0" tIns="0" rIns="0" bIns="0" rtlCol="0" anchor="t">
              <a:spAutoFit/>
            </a:bodyPr>
            <a:lstStyle/>
            <a:p>
              <a:pPr algn="ctr">
                <a:lnSpc>
                  <a:spcPts val="5605"/>
                </a:lnSpc>
                <a:spcBef>
                  <a:spcPct val="0"/>
                </a:spcBef>
              </a:pPr>
              <a:r>
                <a:rPr lang="en-US" sz="4004">
                  <a:solidFill>
                    <a:srgbClr val="FCFFFE"/>
                  </a:solidFill>
                  <a:latin typeface="Lexend Deca"/>
                  <a:ea typeface="Lexend Deca"/>
                  <a:cs typeface="Lexend Deca"/>
                  <a:sym typeface="Lexend Deca"/>
                </a:rPr>
                <a:t>Context Steering Vector</a:t>
              </a:r>
            </a:p>
          </p:txBody>
        </p:sp>
      </p:grpSp>
      <p:sp>
        <p:nvSpPr>
          <p:cNvPr id="27" name="Freeform 27"/>
          <p:cNvSpPr/>
          <p:nvPr/>
        </p:nvSpPr>
        <p:spPr>
          <a:xfrm>
            <a:off x="8604444" y="3253262"/>
            <a:ext cx="8715571" cy="732401"/>
          </a:xfrm>
          <a:custGeom>
            <a:avLst/>
            <a:gdLst/>
            <a:ahLst/>
            <a:cxnLst/>
            <a:rect l="l" t="t" r="r" b="b"/>
            <a:pathLst>
              <a:path w="8715571" h="732401">
                <a:moveTo>
                  <a:pt x="0" y="0"/>
                </a:moveTo>
                <a:lnTo>
                  <a:pt x="8715570" y="0"/>
                </a:lnTo>
                <a:lnTo>
                  <a:pt x="8715570" y="732401"/>
                </a:lnTo>
                <a:lnTo>
                  <a:pt x="0" y="7324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28" name="TextBox 28"/>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Method: Activation Steering</a:t>
            </a:r>
          </a:p>
        </p:txBody>
      </p:sp>
      <p:sp>
        <p:nvSpPr>
          <p:cNvPr id="29" name="TextBox 29"/>
          <p:cNvSpPr txBox="1"/>
          <p:nvPr/>
        </p:nvSpPr>
        <p:spPr>
          <a:xfrm>
            <a:off x="6985887" y="5105235"/>
            <a:ext cx="488799" cy="1112018"/>
          </a:xfrm>
          <a:prstGeom prst="rect">
            <a:avLst/>
          </a:prstGeom>
        </p:spPr>
        <p:txBody>
          <a:bodyPr lIns="0" tIns="0" rIns="0" bIns="0" rtlCol="0" anchor="t">
            <a:spAutoFit/>
          </a:bodyPr>
          <a:lstStyle/>
          <a:p>
            <a:pPr algn="ctr">
              <a:lnSpc>
                <a:spcPts val="9115"/>
              </a:lnSpc>
              <a:spcBef>
                <a:spcPct val="0"/>
              </a:spcBef>
            </a:pPr>
            <a:r>
              <a:rPr lang="en-US" sz="6511">
                <a:solidFill>
                  <a:srgbClr val="FFFFFF"/>
                </a:solidFill>
                <a:latin typeface="Lexend Deca"/>
                <a:ea typeface="Lexend Deca"/>
                <a:cs typeface="Lexend Deca"/>
                <a:sym typeface="Lexend Deca"/>
              </a:rPr>
              <a:t>+</a:t>
            </a:r>
          </a:p>
        </p:txBody>
      </p:sp>
      <p:sp>
        <p:nvSpPr>
          <p:cNvPr id="30" name="TextBox 30"/>
          <p:cNvSpPr txBox="1"/>
          <p:nvPr/>
        </p:nvSpPr>
        <p:spPr>
          <a:xfrm>
            <a:off x="15493560" y="5587779"/>
            <a:ext cx="1499040" cy="1075679"/>
          </a:xfrm>
          <a:prstGeom prst="rect">
            <a:avLst/>
          </a:prstGeom>
        </p:spPr>
        <p:txBody>
          <a:bodyPr wrap="square" lIns="0" tIns="0" rIns="0" bIns="0" rtlCol="0" anchor="t">
            <a:spAutoFit/>
          </a:bodyPr>
          <a:lstStyle/>
          <a:p>
            <a:pPr algn="ctr">
              <a:lnSpc>
                <a:spcPts val="9115"/>
              </a:lnSpc>
              <a:spcBef>
                <a:spcPct val="0"/>
              </a:spcBef>
            </a:pPr>
            <a:r>
              <a:rPr lang="en-US" sz="6511" dirty="0">
                <a:solidFill>
                  <a:srgbClr val="FFFFFF"/>
                </a:solidFill>
                <a:latin typeface="Lexend Deca"/>
                <a:ea typeface="Lexend Deca"/>
                <a:cs typeface="Lexend Deca"/>
                <a:sym typeface="Lexend Deca"/>
              </a:rPr>
              <a:t>× 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a:off x="1378179" y="3078766"/>
            <a:ext cx="3342923" cy="1439294"/>
            <a:chOff x="0" y="0"/>
            <a:chExt cx="880441" cy="379073"/>
          </a:xfrm>
        </p:grpSpPr>
        <p:sp>
          <p:nvSpPr>
            <p:cNvPr id="3" name="Freeform 3"/>
            <p:cNvSpPr/>
            <p:nvPr/>
          </p:nvSpPr>
          <p:spPr>
            <a:xfrm>
              <a:off x="0" y="0"/>
              <a:ext cx="880441" cy="379073"/>
            </a:xfrm>
            <a:custGeom>
              <a:avLst/>
              <a:gdLst/>
              <a:ahLst/>
              <a:cxnLst/>
              <a:rect l="l" t="t" r="r" b="b"/>
              <a:pathLst>
                <a:path w="880441" h="379073">
                  <a:moveTo>
                    <a:pt x="0" y="0"/>
                  </a:moveTo>
                  <a:lnTo>
                    <a:pt x="880441" y="0"/>
                  </a:lnTo>
                  <a:lnTo>
                    <a:pt x="880441" y="379073"/>
                  </a:lnTo>
                  <a:lnTo>
                    <a:pt x="0" y="379073"/>
                  </a:lnTo>
                  <a:close/>
                </a:path>
              </a:pathLst>
            </a:custGeom>
            <a:solidFill>
              <a:srgbClr val="503D47"/>
            </a:solidFill>
          </p:spPr>
          <p:txBody>
            <a:bodyPr/>
            <a:lstStyle/>
            <a:p>
              <a:endParaRPr lang="en-IN"/>
            </a:p>
          </p:txBody>
        </p:sp>
        <p:sp>
          <p:nvSpPr>
            <p:cNvPr id="4" name="TextBox 4"/>
            <p:cNvSpPr txBox="1"/>
            <p:nvPr/>
          </p:nvSpPr>
          <p:spPr>
            <a:xfrm>
              <a:off x="0" y="-38100"/>
              <a:ext cx="880441" cy="41717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04506" y="3270982"/>
            <a:ext cx="2883497" cy="1000766"/>
          </a:xfrm>
          <a:prstGeom prst="rect">
            <a:avLst/>
          </a:prstGeom>
        </p:spPr>
        <p:txBody>
          <a:bodyPr lIns="0" tIns="0" rIns="0" bIns="0" rtlCol="0" anchor="t">
            <a:spAutoFit/>
          </a:bodyPr>
          <a:lstStyle/>
          <a:p>
            <a:pPr algn="ctr">
              <a:lnSpc>
                <a:spcPts val="4099"/>
              </a:lnSpc>
              <a:spcBef>
                <a:spcPct val="0"/>
              </a:spcBef>
            </a:pPr>
            <a:r>
              <a:rPr lang="en-US" sz="2928">
                <a:solidFill>
                  <a:srgbClr val="FFFFFF"/>
                </a:solidFill>
                <a:latin typeface="Lexend Deca"/>
                <a:ea typeface="Lexend Deca"/>
                <a:cs typeface="Lexend Deca"/>
                <a:sym typeface="Lexend Deca"/>
              </a:rPr>
              <a:t>50 Unseen MCQ Examples</a:t>
            </a:r>
          </a:p>
        </p:txBody>
      </p:sp>
      <p:grpSp>
        <p:nvGrpSpPr>
          <p:cNvPr id="6" name="Group 6"/>
          <p:cNvGrpSpPr/>
          <p:nvPr/>
        </p:nvGrpSpPr>
        <p:grpSpPr>
          <a:xfrm>
            <a:off x="5016516" y="3362965"/>
            <a:ext cx="1664539" cy="870896"/>
            <a:chOff x="0" y="0"/>
            <a:chExt cx="1250092" cy="654055"/>
          </a:xfrm>
        </p:grpSpPr>
        <p:sp>
          <p:nvSpPr>
            <p:cNvPr id="7" name="Freeform 7"/>
            <p:cNvSpPr/>
            <p:nvPr/>
          </p:nvSpPr>
          <p:spPr>
            <a:xfrm>
              <a:off x="0" y="0"/>
              <a:ext cx="1250092" cy="654055"/>
            </a:xfrm>
            <a:custGeom>
              <a:avLst/>
              <a:gdLst/>
              <a:ahLst/>
              <a:cxnLst/>
              <a:rect l="l" t="t" r="r" b="b"/>
              <a:pathLst>
                <a:path w="1250092" h="654055">
                  <a:moveTo>
                    <a:pt x="1250092" y="327028"/>
                  </a:moveTo>
                  <a:lnTo>
                    <a:pt x="843692" y="0"/>
                  </a:lnTo>
                  <a:lnTo>
                    <a:pt x="843692" y="203200"/>
                  </a:lnTo>
                  <a:lnTo>
                    <a:pt x="0" y="203200"/>
                  </a:lnTo>
                  <a:lnTo>
                    <a:pt x="0" y="450855"/>
                  </a:lnTo>
                  <a:lnTo>
                    <a:pt x="843692" y="450855"/>
                  </a:lnTo>
                  <a:lnTo>
                    <a:pt x="843692" y="654055"/>
                  </a:lnTo>
                  <a:lnTo>
                    <a:pt x="1250092" y="327028"/>
                  </a:lnTo>
                  <a:close/>
                </a:path>
              </a:pathLst>
            </a:custGeom>
            <a:solidFill>
              <a:srgbClr val="D9D9D9"/>
            </a:solidFill>
          </p:spPr>
          <p:txBody>
            <a:bodyPr/>
            <a:lstStyle/>
            <a:p>
              <a:endParaRPr lang="en-IN"/>
            </a:p>
          </p:txBody>
        </p:sp>
        <p:sp>
          <p:nvSpPr>
            <p:cNvPr id="8" name="TextBox 8"/>
            <p:cNvSpPr txBox="1"/>
            <p:nvPr/>
          </p:nvSpPr>
          <p:spPr>
            <a:xfrm>
              <a:off x="0" y="165100"/>
              <a:ext cx="1148492" cy="28575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6976330" y="3078766"/>
            <a:ext cx="2036802" cy="1439294"/>
            <a:chOff x="0" y="0"/>
            <a:chExt cx="536442" cy="379073"/>
          </a:xfrm>
        </p:grpSpPr>
        <p:sp>
          <p:nvSpPr>
            <p:cNvPr id="10" name="Freeform 10"/>
            <p:cNvSpPr/>
            <p:nvPr/>
          </p:nvSpPr>
          <p:spPr>
            <a:xfrm>
              <a:off x="0" y="0"/>
              <a:ext cx="536442" cy="379073"/>
            </a:xfrm>
            <a:custGeom>
              <a:avLst/>
              <a:gdLst/>
              <a:ahLst/>
              <a:cxnLst/>
              <a:rect l="l" t="t" r="r" b="b"/>
              <a:pathLst>
                <a:path w="536442" h="379073">
                  <a:moveTo>
                    <a:pt x="0" y="0"/>
                  </a:moveTo>
                  <a:lnTo>
                    <a:pt x="536442" y="0"/>
                  </a:lnTo>
                  <a:lnTo>
                    <a:pt x="536442" y="379073"/>
                  </a:lnTo>
                  <a:lnTo>
                    <a:pt x="0" y="379073"/>
                  </a:lnTo>
                  <a:close/>
                </a:path>
              </a:pathLst>
            </a:custGeom>
            <a:solidFill>
              <a:srgbClr val="49326B"/>
            </a:solidFill>
          </p:spPr>
          <p:txBody>
            <a:bodyPr/>
            <a:lstStyle/>
            <a:p>
              <a:endParaRPr lang="en-IN"/>
            </a:p>
          </p:txBody>
        </p:sp>
        <p:sp>
          <p:nvSpPr>
            <p:cNvPr id="11" name="TextBox 11"/>
            <p:cNvSpPr txBox="1"/>
            <p:nvPr/>
          </p:nvSpPr>
          <p:spPr>
            <a:xfrm>
              <a:off x="0" y="-38100"/>
              <a:ext cx="536442" cy="41717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7108738" y="3270982"/>
            <a:ext cx="1752055" cy="1000766"/>
          </a:xfrm>
          <a:prstGeom prst="rect">
            <a:avLst/>
          </a:prstGeom>
        </p:spPr>
        <p:txBody>
          <a:bodyPr lIns="0" tIns="0" rIns="0" bIns="0" rtlCol="0" anchor="t">
            <a:spAutoFit/>
          </a:bodyPr>
          <a:lstStyle/>
          <a:p>
            <a:pPr algn="ctr">
              <a:lnSpc>
                <a:spcPts val="4099"/>
              </a:lnSpc>
            </a:pPr>
            <a:r>
              <a:rPr lang="en-US" sz="2928">
                <a:solidFill>
                  <a:srgbClr val="FFFFFF"/>
                </a:solidFill>
                <a:latin typeface="Lexend Deca"/>
                <a:ea typeface="Lexend Deca"/>
                <a:cs typeface="Lexend Deca"/>
                <a:sym typeface="Lexend Deca"/>
              </a:rPr>
              <a:t>Steered</a:t>
            </a:r>
          </a:p>
          <a:p>
            <a:pPr algn="ctr">
              <a:lnSpc>
                <a:spcPts val="4099"/>
              </a:lnSpc>
              <a:spcBef>
                <a:spcPct val="0"/>
              </a:spcBef>
            </a:pPr>
            <a:r>
              <a:rPr lang="en-US" sz="2928">
                <a:solidFill>
                  <a:srgbClr val="FFFFFF"/>
                </a:solidFill>
                <a:latin typeface="Lexend Deca"/>
                <a:ea typeface="Lexend Deca"/>
                <a:cs typeface="Lexend Deca"/>
                <a:sym typeface="Lexend Deca"/>
              </a:rPr>
              <a:t>Model</a:t>
            </a:r>
          </a:p>
        </p:txBody>
      </p:sp>
      <p:grpSp>
        <p:nvGrpSpPr>
          <p:cNvPr id="13" name="Group 13"/>
          <p:cNvGrpSpPr/>
          <p:nvPr/>
        </p:nvGrpSpPr>
        <p:grpSpPr>
          <a:xfrm>
            <a:off x="9308407" y="3362965"/>
            <a:ext cx="4338698" cy="870896"/>
            <a:chOff x="0" y="0"/>
            <a:chExt cx="3258424" cy="654055"/>
          </a:xfrm>
        </p:grpSpPr>
        <p:sp>
          <p:nvSpPr>
            <p:cNvPr id="14" name="Freeform 14"/>
            <p:cNvSpPr/>
            <p:nvPr/>
          </p:nvSpPr>
          <p:spPr>
            <a:xfrm>
              <a:off x="0" y="0"/>
              <a:ext cx="3258424" cy="654055"/>
            </a:xfrm>
            <a:custGeom>
              <a:avLst/>
              <a:gdLst/>
              <a:ahLst/>
              <a:cxnLst/>
              <a:rect l="l" t="t" r="r" b="b"/>
              <a:pathLst>
                <a:path w="3258424" h="654055">
                  <a:moveTo>
                    <a:pt x="3258424" y="327028"/>
                  </a:moveTo>
                  <a:lnTo>
                    <a:pt x="2852024" y="0"/>
                  </a:lnTo>
                  <a:lnTo>
                    <a:pt x="2852024" y="203200"/>
                  </a:lnTo>
                  <a:lnTo>
                    <a:pt x="0" y="203200"/>
                  </a:lnTo>
                  <a:lnTo>
                    <a:pt x="0" y="450855"/>
                  </a:lnTo>
                  <a:lnTo>
                    <a:pt x="2852024" y="450855"/>
                  </a:lnTo>
                  <a:lnTo>
                    <a:pt x="2852024" y="654055"/>
                  </a:lnTo>
                  <a:lnTo>
                    <a:pt x="3258424" y="327028"/>
                  </a:lnTo>
                  <a:close/>
                </a:path>
              </a:pathLst>
            </a:custGeom>
            <a:solidFill>
              <a:srgbClr val="D9D9D9"/>
            </a:solidFill>
          </p:spPr>
          <p:txBody>
            <a:bodyPr/>
            <a:lstStyle/>
            <a:p>
              <a:endParaRPr lang="en-IN"/>
            </a:p>
          </p:txBody>
        </p:sp>
        <p:sp>
          <p:nvSpPr>
            <p:cNvPr id="15" name="TextBox 15"/>
            <p:cNvSpPr txBox="1"/>
            <p:nvPr/>
          </p:nvSpPr>
          <p:spPr>
            <a:xfrm>
              <a:off x="0" y="165100"/>
              <a:ext cx="3156824" cy="285755"/>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3951905" y="2514318"/>
            <a:ext cx="635043" cy="2568189"/>
          </a:xfrm>
          <a:custGeom>
            <a:avLst/>
            <a:gdLst/>
            <a:ahLst/>
            <a:cxnLst/>
            <a:rect l="l" t="t" r="r" b="b"/>
            <a:pathLst>
              <a:path w="635043" h="2568189">
                <a:moveTo>
                  <a:pt x="0" y="0"/>
                </a:moveTo>
                <a:lnTo>
                  <a:pt x="635043" y="0"/>
                </a:lnTo>
                <a:lnTo>
                  <a:pt x="635043" y="2568189"/>
                </a:lnTo>
                <a:lnTo>
                  <a:pt x="0" y="25681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7" name="TextBox 17"/>
          <p:cNvSpPr txBox="1"/>
          <p:nvPr/>
        </p:nvSpPr>
        <p:spPr>
          <a:xfrm>
            <a:off x="14882223" y="2710817"/>
            <a:ext cx="398437" cy="758432"/>
          </a:xfrm>
          <a:prstGeom prst="rect">
            <a:avLst/>
          </a:prstGeom>
        </p:spPr>
        <p:txBody>
          <a:bodyPr lIns="0" tIns="0" rIns="0" bIns="0" rtlCol="0" anchor="t">
            <a:spAutoFit/>
          </a:bodyPr>
          <a:lstStyle/>
          <a:p>
            <a:pPr algn="ctr">
              <a:lnSpc>
                <a:spcPts val="6276"/>
              </a:lnSpc>
              <a:spcBef>
                <a:spcPct val="0"/>
              </a:spcBef>
            </a:pPr>
            <a:r>
              <a:rPr lang="en-US" sz="4482">
                <a:solidFill>
                  <a:srgbClr val="FF3131"/>
                </a:solidFill>
                <a:latin typeface="Lexend Deca"/>
                <a:ea typeface="Lexend Deca"/>
                <a:cs typeface="Lexend Deca"/>
                <a:sym typeface="Lexend Deca"/>
              </a:rPr>
              <a:t>A</a:t>
            </a:r>
          </a:p>
        </p:txBody>
      </p:sp>
      <p:sp>
        <p:nvSpPr>
          <p:cNvPr id="18" name="TextBox 18"/>
          <p:cNvSpPr txBox="1"/>
          <p:nvPr/>
        </p:nvSpPr>
        <p:spPr>
          <a:xfrm>
            <a:off x="14887607" y="4041851"/>
            <a:ext cx="387668" cy="758432"/>
          </a:xfrm>
          <a:prstGeom prst="rect">
            <a:avLst/>
          </a:prstGeom>
        </p:spPr>
        <p:txBody>
          <a:bodyPr lIns="0" tIns="0" rIns="0" bIns="0" rtlCol="0" anchor="t">
            <a:spAutoFit/>
          </a:bodyPr>
          <a:lstStyle/>
          <a:p>
            <a:pPr algn="ctr">
              <a:lnSpc>
                <a:spcPts val="6276"/>
              </a:lnSpc>
              <a:spcBef>
                <a:spcPct val="0"/>
              </a:spcBef>
            </a:pPr>
            <a:r>
              <a:rPr lang="en-US" sz="4482">
                <a:solidFill>
                  <a:srgbClr val="1893F8"/>
                </a:solidFill>
                <a:latin typeface="Lexend Deca"/>
                <a:ea typeface="Lexend Deca"/>
                <a:cs typeface="Lexend Deca"/>
                <a:sym typeface="Lexend Deca"/>
              </a:rPr>
              <a:t>B</a:t>
            </a:r>
          </a:p>
        </p:txBody>
      </p:sp>
      <p:sp>
        <p:nvSpPr>
          <p:cNvPr id="19" name="TextBox 19"/>
          <p:cNvSpPr txBox="1"/>
          <p:nvPr/>
        </p:nvSpPr>
        <p:spPr>
          <a:xfrm>
            <a:off x="9300816" y="3011520"/>
            <a:ext cx="3417865" cy="457729"/>
          </a:xfrm>
          <a:prstGeom prst="rect">
            <a:avLst/>
          </a:prstGeom>
        </p:spPr>
        <p:txBody>
          <a:bodyPr lIns="0" tIns="0" rIns="0" bIns="0" rtlCol="0" anchor="t">
            <a:spAutoFit/>
          </a:bodyPr>
          <a:lstStyle/>
          <a:p>
            <a:pPr algn="ctr">
              <a:lnSpc>
                <a:spcPts val="3826"/>
              </a:lnSpc>
              <a:spcBef>
                <a:spcPct val="0"/>
              </a:spcBef>
            </a:pPr>
            <a:r>
              <a:rPr lang="en-US" sz="2732" i="1">
                <a:solidFill>
                  <a:srgbClr val="FFFFFF"/>
                </a:solidFill>
                <a:latin typeface="Lora Italics"/>
                <a:ea typeface="Lora Italics"/>
                <a:cs typeface="Lora Italics"/>
                <a:sym typeface="Lora Italics"/>
              </a:rPr>
              <a:t>Next token prediction</a:t>
            </a:r>
          </a:p>
        </p:txBody>
      </p:sp>
      <p:sp>
        <p:nvSpPr>
          <p:cNvPr id="20" name="Freeform 20"/>
          <p:cNvSpPr/>
          <p:nvPr/>
        </p:nvSpPr>
        <p:spPr>
          <a:xfrm>
            <a:off x="803691" y="6465636"/>
            <a:ext cx="16680618" cy="1164731"/>
          </a:xfrm>
          <a:custGeom>
            <a:avLst/>
            <a:gdLst/>
            <a:ahLst/>
            <a:cxnLst/>
            <a:rect l="l" t="t" r="r" b="b"/>
            <a:pathLst>
              <a:path w="16680618" h="1164731">
                <a:moveTo>
                  <a:pt x="0" y="0"/>
                </a:moveTo>
                <a:lnTo>
                  <a:pt x="16680618" y="0"/>
                </a:lnTo>
                <a:lnTo>
                  <a:pt x="16680618" y="1164731"/>
                </a:lnTo>
                <a:lnTo>
                  <a:pt x="0" y="1164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21" name="TextBox 21"/>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Method: Context-Focus Accuracy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a:off x="2938179" y="2127741"/>
            <a:ext cx="14771139" cy="5432284"/>
            <a:chOff x="0" y="0"/>
            <a:chExt cx="19694852" cy="7243045"/>
          </a:xfrm>
        </p:grpSpPr>
        <p:sp>
          <p:nvSpPr>
            <p:cNvPr id="3" name="Freeform 3"/>
            <p:cNvSpPr/>
            <p:nvPr/>
          </p:nvSpPr>
          <p:spPr>
            <a:xfrm>
              <a:off x="0" y="0"/>
              <a:ext cx="19694852" cy="7243045"/>
            </a:xfrm>
            <a:custGeom>
              <a:avLst/>
              <a:gdLst/>
              <a:ahLst/>
              <a:cxnLst/>
              <a:rect l="l" t="t" r="r" b="b"/>
              <a:pathLst>
                <a:path w="19694852" h="7243045">
                  <a:moveTo>
                    <a:pt x="0" y="0"/>
                  </a:moveTo>
                  <a:lnTo>
                    <a:pt x="19694852" y="0"/>
                  </a:lnTo>
                  <a:lnTo>
                    <a:pt x="19694852" y="7243045"/>
                  </a:lnTo>
                  <a:lnTo>
                    <a:pt x="0" y="7243045"/>
                  </a:lnTo>
                  <a:lnTo>
                    <a:pt x="0" y="0"/>
                  </a:lnTo>
                  <a:close/>
                </a:path>
              </a:pathLst>
            </a:custGeom>
            <a:blipFill>
              <a:blip r:embed="rId3"/>
              <a:stretch>
                <a:fillRect l="-2567" t="-8133"/>
              </a:stretch>
            </a:blipFill>
          </p:spPr>
          <p:txBody>
            <a:bodyPr/>
            <a:lstStyle/>
            <a:p>
              <a:endParaRPr lang="en-IN"/>
            </a:p>
          </p:txBody>
        </p:sp>
        <p:sp>
          <p:nvSpPr>
            <p:cNvPr id="4" name="TextBox 4"/>
            <p:cNvSpPr txBox="1"/>
            <p:nvPr/>
          </p:nvSpPr>
          <p:spPr>
            <a:xfrm>
              <a:off x="9290582" y="740373"/>
              <a:ext cx="1832846" cy="920854"/>
            </a:xfrm>
            <a:prstGeom prst="rect">
              <a:avLst/>
            </a:prstGeom>
          </p:spPr>
          <p:txBody>
            <a:bodyPr lIns="0" tIns="0" rIns="0" bIns="0" rtlCol="0" anchor="t">
              <a:spAutoFit/>
            </a:bodyPr>
            <a:lstStyle/>
            <a:p>
              <a:pPr algn="ctr">
                <a:lnSpc>
                  <a:spcPts val="5803"/>
                </a:lnSpc>
                <a:spcBef>
                  <a:spcPct val="0"/>
                </a:spcBef>
              </a:pPr>
              <a:r>
                <a:rPr lang="en-US" sz="4145">
                  <a:solidFill>
                    <a:srgbClr val="004AAD"/>
                  </a:solidFill>
                  <a:latin typeface="Lexend Deca"/>
                  <a:ea typeface="Lexend Deca"/>
                  <a:cs typeface="Lexend Deca"/>
                  <a:sym typeface="Lexend Deca"/>
                </a:rPr>
                <a:t>m=+1</a:t>
              </a:r>
            </a:p>
          </p:txBody>
        </p:sp>
        <p:sp>
          <p:nvSpPr>
            <p:cNvPr id="5" name="TextBox 5"/>
            <p:cNvSpPr txBox="1"/>
            <p:nvPr/>
          </p:nvSpPr>
          <p:spPr>
            <a:xfrm>
              <a:off x="9935788" y="5190192"/>
              <a:ext cx="1692826" cy="920854"/>
            </a:xfrm>
            <a:prstGeom prst="rect">
              <a:avLst/>
            </a:prstGeom>
          </p:spPr>
          <p:txBody>
            <a:bodyPr lIns="0" tIns="0" rIns="0" bIns="0" rtlCol="0" anchor="t">
              <a:spAutoFit/>
            </a:bodyPr>
            <a:lstStyle/>
            <a:p>
              <a:pPr algn="ctr">
                <a:lnSpc>
                  <a:spcPts val="5803"/>
                </a:lnSpc>
                <a:spcBef>
                  <a:spcPct val="0"/>
                </a:spcBef>
              </a:pPr>
              <a:r>
                <a:rPr lang="en-US" sz="4145">
                  <a:solidFill>
                    <a:srgbClr val="C85103"/>
                  </a:solidFill>
                  <a:latin typeface="Lexend Deca"/>
                  <a:ea typeface="Lexend Deca"/>
                  <a:cs typeface="Lexend Deca"/>
                  <a:sym typeface="Lexend Deca"/>
                </a:rPr>
                <a:t>m=-1</a:t>
              </a:r>
            </a:p>
          </p:txBody>
        </p:sp>
      </p:grpSp>
      <p:sp>
        <p:nvSpPr>
          <p:cNvPr id="6" name="TextBox 6"/>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Method: Choosing the Best Layer</a:t>
            </a:r>
          </a:p>
        </p:txBody>
      </p:sp>
      <p:sp>
        <p:nvSpPr>
          <p:cNvPr id="7" name="TextBox 7"/>
          <p:cNvSpPr txBox="1"/>
          <p:nvPr/>
        </p:nvSpPr>
        <p:spPr>
          <a:xfrm>
            <a:off x="155214" y="2357572"/>
            <a:ext cx="2782965" cy="901534"/>
          </a:xfrm>
          <a:prstGeom prst="rect">
            <a:avLst/>
          </a:prstGeom>
        </p:spPr>
        <p:txBody>
          <a:bodyPr lIns="0" tIns="0" rIns="0" bIns="0" rtlCol="0" anchor="t">
            <a:spAutoFit/>
          </a:bodyPr>
          <a:lstStyle/>
          <a:p>
            <a:pPr algn="ctr">
              <a:lnSpc>
                <a:spcPts val="3640"/>
              </a:lnSpc>
              <a:spcBef>
                <a:spcPct val="0"/>
              </a:spcBef>
            </a:pPr>
            <a:r>
              <a:rPr lang="en-US" sz="2600">
                <a:solidFill>
                  <a:srgbClr val="FFFFFF"/>
                </a:solidFill>
                <a:latin typeface="Lexend Deca"/>
                <a:ea typeface="Lexend Deca"/>
                <a:cs typeface="Lexend Deca"/>
                <a:sym typeface="Lexend Deca"/>
              </a:rPr>
              <a:t>Context-Focus Accuracy</a:t>
            </a:r>
          </a:p>
        </p:txBody>
      </p:sp>
      <p:sp>
        <p:nvSpPr>
          <p:cNvPr id="8" name="AutoShape 8"/>
          <p:cNvSpPr/>
          <p:nvPr/>
        </p:nvSpPr>
        <p:spPr>
          <a:xfrm flipH="1" flipV="1">
            <a:off x="2545090" y="3259106"/>
            <a:ext cx="0" cy="3220245"/>
          </a:xfrm>
          <a:prstGeom prst="line">
            <a:avLst/>
          </a:prstGeom>
          <a:ln w="85725" cap="flat">
            <a:solidFill>
              <a:srgbClr val="FFFFFF"/>
            </a:solidFill>
            <a:prstDash val="solid"/>
            <a:headEnd type="none" w="sm" len="sm"/>
            <a:tailEnd type="arrow" w="med" len="sm"/>
          </a:ln>
        </p:spPr>
        <p:txBody>
          <a:bodyPr/>
          <a:lstStyle/>
          <a:p>
            <a:endParaRPr lang="en-IN"/>
          </a:p>
        </p:txBody>
      </p:sp>
      <p:sp>
        <p:nvSpPr>
          <p:cNvPr id="9" name="AutoShape 9"/>
          <p:cNvSpPr/>
          <p:nvPr/>
        </p:nvSpPr>
        <p:spPr>
          <a:xfrm flipH="1">
            <a:off x="9144000" y="2405197"/>
            <a:ext cx="0" cy="4363972"/>
          </a:xfrm>
          <a:prstGeom prst="line">
            <a:avLst/>
          </a:prstGeom>
          <a:ln w="57150" cap="flat">
            <a:solidFill>
              <a:srgbClr val="FF3131"/>
            </a:solidFill>
            <a:prstDash val="sysDash"/>
            <a:headEnd type="none" w="sm" len="sm"/>
            <a:tailEnd type="none" w="sm" len="sm"/>
          </a:ln>
        </p:spPr>
        <p:txBody>
          <a:bodyPr/>
          <a:lstStyle/>
          <a:p>
            <a:endParaRPr lang="en-IN"/>
          </a:p>
        </p:txBody>
      </p:sp>
      <p:sp>
        <p:nvSpPr>
          <p:cNvPr id="10" name="TextBox 10"/>
          <p:cNvSpPr txBox="1"/>
          <p:nvPr/>
        </p:nvSpPr>
        <p:spPr>
          <a:xfrm>
            <a:off x="7986484" y="7979300"/>
            <a:ext cx="3188891" cy="580390"/>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Lexend Deca"/>
                <a:ea typeface="Lexend Deca"/>
                <a:cs typeface="Lexend Deca"/>
                <a:sym typeface="Lexend Deca"/>
              </a:rPr>
              <a:t>Best Layer = 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2" name="TextBox 2"/>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Method: Open-Ended Generations</a:t>
            </a:r>
          </a:p>
        </p:txBody>
      </p:sp>
      <p:sp>
        <p:nvSpPr>
          <p:cNvPr id="3" name="TextBox 3"/>
          <p:cNvSpPr txBox="1"/>
          <p:nvPr/>
        </p:nvSpPr>
        <p:spPr>
          <a:xfrm>
            <a:off x="1028700" y="3079841"/>
            <a:ext cx="8355603" cy="3580765"/>
          </a:xfrm>
          <a:prstGeom prst="rect">
            <a:avLst/>
          </a:prstGeom>
        </p:spPr>
        <p:txBody>
          <a:bodyPr lIns="0" tIns="0" rIns="0" bIns="0" rtlCol="0" anchor="t">
            <a:spAutoFit/>
          </a:bodyPr>
          <a:lstStyle/>
          <a:p>
            <a:pPr algn="l">
              <a:lnSpc>
                <a:spcPts val="4759"/>
              </a:lnSpc>
            </a:pPr>
            <a:r>
              <a:rPr lang="en-US" sz="3399" dirty="0">
                <a:solidFill>
                  <a:srgbClr val="FFFFFF"/>
                </a:solidFill>
                <a:latin typeface="Lexend Deca"/>
                <a:ea typeface="Lexend Deca"/>
                <a:cs typeface="Lexend Deca"/>
                <a:sym typeface="Lexend Deca"/>
              </a:rPr>
              <a:t>[INST]</a:t>
            </a:r>
          </a:p>
          <a:p>
            <a:pPr algn="l">
              <a:lnSpc>
                <a:spcPts val="4759"/>
              </a:lnSpc>
              <a:spcBef>
                <a:spcPct val="0"/>
              </a:spcBef>
            </a:pPr>
            <a:r>
              <a:rPr lang="en-US" sz="3399" dirty="0">
                <a:solidFill>
                  <a:srgbClr val="FFFFFF"/>
                </a:solidFill>
                <a:latin typeface="Lexend Deca"/>
                <a:ea typeface="Lexend Deca"/>
                <a:cs typeface="Lexend Deca"/>
                <a:sym typeface="Lexend Deca"/>
              </a:rPr>
              <a:t>Context: The fourth season of Chicago Fire contained 775 episodes .</a:t>
            </a:r>
          </a:p>
          <a:p>
            <a:pPr algn="l">
              <a:lnSpc>
                <a:spcPts val="4759"/>
              </a:lnSpc>
              <a:spcBef>
                <a:spcPct val="0"/>
              </a:spcBef>
            </a:pPr>
            <a:r>
              <a:rPr lang="en-US" sz="3399" dirty="0">
                <a:solidFill>
                  <a:srgbClr val="FFFFFF"/>
                </a:solidFill>
                <a:latin typeface="Lexend Deca"/>
                <a:ea typeface="Lexend Deca"/>
                <a:cs typeface="Lexend Deca"/>
                <a:sym typeface="Lexend Deca"/>
              </a:rPr>
              <a:t>Question:  how many episodes are in </a:t>
            </a:r>
            <a:r>
              <a:rPr lang="en-US" sz="3399" dirty="0" err="1">
                <a:solidFill>
                  <a:srgbClr val="FFFFFF"/>
                </a:solidFill>
                <a:latin typeface="Lexend Deca"/>
                <a:ea typeface="Lexend Deca"/>
                <a:cs typeface="Lexend Deca"/>
                <a:sym typeface="Lexend Deca"/>
              </a:rPr>
              <a:t>chicago</a:t>
            </a:r>
            <a:r>
              <a:rPr lang="en-US" sz="3399" dirty="0">
                <a:solidFill>
                  <a:srgbClr val="FFFFFF"/>
                </a:solidFill>
                <a:latin typeface="Lexend Deca"/>
                <a:ea typeface="Lexend Deca"/>
                <a:cs typeface="Lexend Deca"/>
                <a:sym typeface="Lexend Deca"/>
              </a:rPr>
              <a:t> fire season 4?</a:t>
            </a:r>
          </a:p>
          <a:p>
            <a:pPr algn="l">
              <a:lnSpc>
                <a:spcPts val="4759"/>
              </a:lnSpc>
              <a:spcBef>
                <a:spcPct val="0"/>
              </a:spcBef>
            </a:pPr>
            <a:r>
              <a:rPr lang="en-US" sz="3399" dirty="0">
                <a:solidFill>
                  <a:srgbClr val="FFFFFF"/>
                </a:solidFill>
                <a:latin typeface="Lexend Deca"/>
                <a:ea typeface="Lexend Deca"/>
                <a:cs typeface="Lexend Deca"/>
                <a:sym typeface="Lexend Deca"/>
              </a:rPr>
              <a:t>[/INST]</a:t>
            </a:r>
          </a:p>
        </p:txBody>
      </p:sp>
      <p:sp>
        <p:nvSpPr>
          <p:cNvPr id="4" name="TextBox 4"/>
          <p:cNvSpPr txBox="1"/>
          <p:nvPr/>
        </p:nvSpPr>
        <p:spPr>
          <a:xfrm>
            <a:off x="1028700" y="1881306"/>
            <a:ext cx="8355603" cy="629920"/>
          </a:xfrm>
          <a:prstGeom prst="rect">
            <a:avLst/>
          </a:prstGeom>
        </p:spPr>
        <p:txBody>
          <a:bodyPr lIns="0" tIns="0" rIns="0" bIns="0" rtlCol="0" anchor="t">
            <a:spAutoFit/>
          </a:bodyPr>
          <a:lstStyle/>
          <a:p>
            <a:pPr algn="l">
              <a:lnSpc>
                <a:spcPts val="5179"/>
              </a:lnSpc>
              <a:spcBef>
                <a:spcPct val="0"/>
              </a:spcBef>
            </a:pPr>
            <a:r>
              <a:rPr lang="en-US" sz="3699">
                <a:solidFill>
                  <a:srgbClr val="EDE8D1"/>
                </a:solidFill>
                <a:latin typeface="Lexend Deca"/>
                <a:ea typeface="Lexend Deca"/>
                <a:cs typeface="Lexend Deca"/>
                <a:sym typeface="Lexend Deca"/>
              </a:rPr>
              <a:t>We remove the options.</a:t>
            </a:r>
          </a:p>
        </p:txBody>
      </p:sp>
      <p:sp>
        <p:nvSpPr>
          <p:cNvPr id="5" name="Freeform 5"/>
          <p:cNvSpPr/>
          <p:nvPr/>
        </p:nvSpPr>
        <p:spPr>
          <a:xfrm>
            <a:off x="12319881" y="3146516"/>
            <a:ext cx="2359579" cy="2359579"/>
          </a:xfrm>
          <a:custGeom>
            <a:avLst/>
            <a:gdLst/>
            <a:ahLst/>
            <a:cxnLst/>
            <a:rect l="l" t="t" r="r" b="b"/>
            <a:pathLst>
              <a:path w="2359579" h="2359579">
                <a:moveTo>
                  <a:pt x="0" y="0"/>
                </a:moveTo>
                <a:lnTo>
                  <a:pt x="2359580" y="0"/>
                </a:lnTo>
                <a:lnTo>
                  <a:pt x="2359580" y="2359579"/>
                </a:lnTo>
                <a:lnTo>
                  <a:pt x="0" y="23595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TextBox 6"/>
          <p:cNvSpPr txBox="1"/>
          <p:nvPr/>
        </p:nvSpPr>
        <p:spPr>
          <a:xfrm>
            <a:off x="10323717" y="6924101"/>
            <a:ext cx="7133685" cy="580390"/>
          </a:xfrm>
          <a:prstGeom prst="rect">
            <a:avLst/>
          </a:prstGeom>
        </p:spPr>
        <p:txBody>
          <a:bodyPr lIns="0" tIns="0" rIns="0" bIns="0" rtlCol="0" anchor="t">
            <a:spAutoFit/>
          </a:bodyPr>
          <a:lstStyle/>
          <a:p>
            <a:pPr algn="just">
              <a:lnSpc>
                <a:spcPts val="4759"/>
              </a:lnSpc>
              <a:spcBef>
                <a:spcPct val="0"/>
              </a:spcBef>
            </a:pPr>
            <a:r>
              <a:rPr lang="en-US" sz="3399">
                <a:solidFill>
                  <a:srgbClr val="FFFFFF"/>
                </a:solidFill>
                <a:latin typeface="Lexend Deca"/>
                <a:ea typeface="Lexend Deca"/>
                <a:cs typeface="Lexend Deca"/>
                <a:sym typeface="Lexend Deca"/>
              </a:rPr>
              <a:t>“Chicago fire has 775 episodes.”</a:t>
            </a:r>
          </a:p>
        </p:txBody>
      </p:sp>
      <p:sp>
        <p:nvSpPr>
          <p:cNvPr id="7" name="TextBox 7"/>
          <p:cNvSpPr txBox="1"/>
          <p:nvPr/>
        </p:nvSpPr>
        <p:spPr>
          <a:xfrm>
            <a:off x="12709917" y="6284656"/>
            <a:ext cx="1785213" cy="629920"/>
          </a:xfrm>
          <a:prstGeom prst="rect">
            <a:avLst/>
          </a:prstGeom>
        </p:spPr>
        <p:txBody>
          <a:bodyPr lIns="0" tIns="0" rIns="0" bIns="0" rtlCol="0" anchor="t">
            <a:spAutoFit/>
          </a:bodyPr>
          <a:lstStyle/>
          <a:p>
            <a:pPr algn="l">
              <a:lnSpc>
                <a:spcPts val="5179"/>
              </a:lnSpc>
              <a:spcBef>
                <a:spcPct val="0"/>
              </a:spcBef>
            </a:pPr>
            <a:r>
              <a:rPr lang="en-US" sz="3699">
                <a:solidFill>
                  <a:srgbClr val="EDE8D1"/>
                </a:solidFill>
                <a:latin typeface="Lexend Deca"/>
                <a:ea typeface="Lexend Deca"/>
                <a:cs typeface="Lexend Deca"/>
                <a:sym typeface="Lexend Deca"/>
              </a:rPr>
              <a:t>Output</a:t>
            </a:r>
          </a:p>
        </p:txBody>
      </p:sp>
      <p:sp>
        <p:nvSpPr>
          <p:cNvPr id="8" name="TextBox 8"/>
          <p:cNvSpPr txBox="1"/>
          <p:nvPr/>
        </p:nvSpPr>
        <p:spPr>
          <a:xfrm>
            <a:off x="14530749" y="5076825"/>
            <a:ext cx="1642765" cy="580390"/>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Lexend Deca"/>
                <a:ea typeface="Lexend Deca"/>
                <a:cs typeface="Lexend Deca"/>
                <a:sym typeface="Lexend Deca"/>
              </a:rPr>
              <a:t>Context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a:off x="632496" y="3672338"/>
            <a:ext cx="4644469" cy="1053058"/>
            <a:chOff x="0" y="0"/>
            <a:chExt cx="1223235" cy="277349"/>
          </a:xfrm>
        </p:grpSpPr>
        <p:sp>
          <p:nvSpPr>
            <p:cNvPr id="3" name="Freeform 3"/>
            <p:cNvSpPr/>
            <p:nvPr/>
          </p:nvSpPr>
          <p:spPr>
            <a:xfrm>
              <a:off x="0" y="0"/>
              <a:ext cx="1223235" cy="277349"/>
            </a:xfrm>
            <a:custGeom>
              <a:avLst/>
              <a:gdLst/>
              <a:ahLst/>
              <a:cxnLst/>
              <a:rect l="l" t="t" r="r" b="b"/>
              <a:pathLst>
                <a:path w="1223235" h="277349">
                  <a:moveTo>
                    <a:pt x="0" y="0"/>
                  </a:moveTo>
                  <a:lnTo>
                    <a:pt x="1223235" y="0"/>
                  </a:lnTo>
                  <a:lnTo>
                    <a:pt x="1223235" y="277349"/>
                  </a:lnTo>
                  <a:lnTo>
                    <a:pt x="0" y="277349"/>
                  </a:lnTo>
                  <a:close/>
                </a:path>
              </a:pathLst>
            </a:custGeom>
            <a:solidFill>
              <a:srgbClr val="004AAD"/>
            </a:solidFill>
          </p:spPr>
          <p:txBody>
            <a:bodyPr/>
            <a:lstStyle/>
            <a:p>
              <a:endParaRPr lang="en-IN"/>
            </a:p>
          </p:txBody>
        </p:sp>
        <p:sp>
          <p:nvSpPr>
            <p:cNvPr id="4" name="TextBox 4"/>
            <p:cNvSpPr txBox="1"/>
            <p:nvPr/>
          </p:nvSpPr>
          <p:spPr>
            <a:xfrm>
              <a:off x="0" y="-66675"/>
              <a:ext cx="1223235" cy="344024"/>
            </a:xfrm>
            <a:prstGeom prst="rect">
              <a:avLst/>
            </a:prstGeom>
          </p:spPr>
          <p:txBody>
            <a:bodyPr lIns="50800" tIns="50800" rIns="50800" bIns="50800" rtlCol="0" anchor="ctr"/>
            <a:lstStyle/>
            <a:p>
              <a:pPr algn="ctr">
                <a:lnSpc>
                  <a:spcPts val="4760"/>
                </a:lnSpc>
              </a:pPr>
              <a:r>
                <a:rPr lang="en-US" sz="3400">
                  <a:solidFill>
                    <a:srgbClr val="FFFFFF"/>
                  </a:solidFill>
                  <a:latin typeface="Lexend Deca"/>
                  <a:ea typeface="Lexend Deca"/>
                  <a:cs typeface="Lexend Deca"/>
                  <a:sym typeface="Lexend Deca"/>
                </a:rPr>
                <a:t>Ground Truth Answer</a:t>
              </a:r>
            </a:p>
          </p:txBody>
        </p:sp>
      </p:grpSp>
      <p:grpSp>
        <p:nvGrpSpPr>
          <p:cNvPr id="5" name="Group 5"/>
          <p:cNvGrpSpPr/>
          <p:nvPr/>
        </p:nvGrpSpPr>
        <p:grpSpPr>
          <a:xfrm>
            <a:off x="632496" y="5392146"/>
            <a:ext cx="4644469" cy="1053058"/>
            <a:chOff x="0" y="0"/>
            <a:chExt cx="1223235" cy="277349"/>
          </a:xfrm>
        </p:grpSpPr>
        <p:sp>
          <p:nvSpPr>
            <p:cNvPr id="6" name="Freeform 6"/>
            <p:cNvSpPr/>
            <p:nvPr/>
          </p:nvSpPr>
          <p:spPr>
            <a:xfrm>
              <a:off x="0" y="0"/>
              <a:ext cx="1223235" cy="277349"/>
            </a:xfrm>
            <a:custGeom>
              <a:avLst/>
              <a:gdLst/>
              <a:ahLst/>
              <a:cxnLst/>
              <a:rect l="l" t="t" r="r" b="b"/>
              <a:pathLst>
                <a:path w="1223235" h="277349">
                  <a:moveTo>
                    <a:pt x="0" y="0"/>
                  </a:moveTo>
                  <a:lnTo>
                    <a:pt x="1223235" y="0"/>
                  </a:lnTo>
                  <a:lnTo>
                    <a:pt x="1223235" y="277349"/>
                  </a:lnTo>
                  <a:lnTo>
                    <a:pt x="0" y="277349"/>
                  </a:lnTo>
                  <a:close/>
                </a:path>
              </a:pathLst>
            </a:custGeom>
            <a:solidFill>
              <a:srgbClr val="004AAD"/>
            </a:solidFill>
          </p:spPr>
          <p:txBody>
            <a:bodyPr/>
            <a:lstStyle/>
            <a:p>
              <a:endParaRPr lang="en-IN"/>
            </a:p>
          </p:txBody>
        </p:sp>
        <p:sp>
          <p:nvSpPr>
            <p:cNvPr id="7" name="TextBox 7"/>
            <p:cNvSpPr txBox="1"/>
            <p:nvPr/>
          </p:nvSpPr>
          <p:spPr>
            <a:xfrm>
              <a:off x="0" y="-66675"/>
              <a:ext cx="1223235" cy="344024"/>
            </a:xfrm>
            <a:prstGeom prst="rect">
              <a:avLst/>
            </a:prstGeom>
          </p:spPr>
          <p:txBody>
            <a:bodyPr lIns="50800" tIns="50800" rIns="50800" bIns="50800" rtlCol="0" anchor="ctr"/>
            <a:lstStyle/>
            <a:p>
              <a:pPr algn="ctr">
                <a:lnSpc>
                  <a:spcPts val="4760"/>
                </a:lnSpc>
              </a:pPr>
              <a:r>
                <a:rPr lang="en-US" sz="3400">
                  <a:solidFill>
                    <a:srgbClr val="FFFFFF"/>
                  </a:solidFill>
                  <a:latin typeface="Lexend Deca"/>
                  <a:ea typeface="Lexend Deca"/>
                  <a:cs typeface="Lexend Deca"/>
                  <a:sym typeface="Lexend Deca"/>
                </a:rPr>
                <a:t>Context</a:t>
              </a:r>
            </a:p>
          </p:txBody>
        </p:sp>
      </p:grpSp>
      <p:grpSp>
        <p:nvGrpSpPr>
          <p:cNvPr id="8" name="Group 8"/>
          <p:cNvGrpSpPr/>
          <p:nvPr/>
        </p:nvGrpSpPr>
        <p:grpSpPr>
          <a:xfrm>
            <a:off x="632496" y="7111955"/>
            <a:ext cx="4644469" cy="1053058"/>
            <a:chOff x="0" y="0"/>
            <a:chExt cx="1223235" cy="277349"/>
          </a:xfrm>
        </p:grpSpPr>
        <p:sp>
          <p:nvSpPr>
            <p:cNvPr id="9" name="Freeform 9"/>
            <p:cNvSpPr/>
            <p:nvPr/>
          </p:nvSpPr>
          <p:spPr>
            <a:xfrm>
              <a:off x="0" y="0"/>
              <a:ext cx="1223235" cy="277349"/>
            </a:xfrm>
            <a:custGeom>
              <a:avLst/>
              <a:gdLst/>
              <a:ahLst/>
              <a:cxnLst/>
              <a:rect l="l" t="t" r="r" b="b"/>
              <a:pathLst>
                <a:path w="1223235" h="277349">
                  <a:moveTo>
                    <a:pt x="0" y="0"/>
                  </a:moveTo>
                  <a:lnTo>
                    <a:pt x="1223235" y="0"/>
                  </a:lnTo>
                  <a:lnTo>
                    <a:pt x="1223235" y="277349"/>
                  </a:lnTo>
                  <a:lnTo>
                    <a:pt x="0" y="277349"/>
                  </a:lnTo>
                  <a:close/>
                </a:path>
              </a:pathLst>
            </a:custGeom>
            <a:solidFill>
              <a:srgbClr val="004AAD"/>
            </a:solidFill>
          </p:spPr>
          <p:txBody>
            <a:bodyPr/>
            <a:lstStyle/>
            <a:p>
              <a:endParaRPr lang="en-IN"/>
            </a:p>
          </p:txBody>
        </p:sp>
        <p:sp>
          <p:nvSpPr>
            <p:cNvPr id="10" name="TextBox 10"/>
            <p:cNvSpPr txBox="1"/>
            <p:nvPr/>
          </p:nvSpPr>
          <p:spPr>
            <a:xfrm>
              <a:off x="0" y="-66675"/>
              <a:ext cx="1223235" cy="344024"/>
            </a:xfrm>
            <a:prstGeom prst="rect">
              <a:avLst/>
            </a:prstGeom>
          </p:spPr>
          <p:txBody>
            <a:bodyPr lIns="50800" tIns="50800" rIns="50800" bIns="50800" rtlCol="0" anchor="ctr"/>
            <a:lstStyle/>
            <a:p>
              <a:pPr algn="ctr">
                <a:lnSpc>
                  <a:spcPts val="4760"/>
                </a:lnSpc>
              </a:pPr>
              <a:r>
                <a:rPr lang="en-US" sz="3400">
                  <a:solidFill>
                    <a:srgbClr val="FFFFFF"/>
                  </a:solidFill>
                  <a:latin typeface="Lexend Deca"/>
                  <a:ea typeface="Lexend Deca"/>
                  <a:cs typeface="Lexend Deca"/>
                  <a:sym typeface="Lexend Deca"/>
                </a:rPr>
                <a:t>Model Output</a:t>
              </a:r>
            </a:p>
          </p:txBody>
        </p:sp>
      </p:grpSp>
      <p:grpSp>
        <p:nvGrpSpPr>
          <p:cNvPr id="11" name="Group 11"/>
          <p:cNvGrpSpPr/>
          <p:nvPr/>
        </p:nvGrpSpPr>
        <p:grpSpPr>
          <a:xfrm>
            <a:off x="8136218" y="4375625"/>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4AAD"/>
            </a:solidFill>
          </p:spPr>
          <p:txBody>
            <a:bodyPr/>
            <a:lstStyle/>
            <a:p>
              <a:endParaRPr lang="en-IN"/>
            </a:p>
          </p:txBody>
        </p:sp>
        <p:sp>
          <p:nvSpPr>
            <p:cNvPr id="13" name="TextBox 13"/>
            <p:cNvSpPr txBox="1"/>
            <p:nvPr/>
          </p:nvSpPr>
          <p:spPr>
            <a:xfrm>
              <a:off x="0" y="-76200"/>
              <a:ext cx="812800" cy="889000"/>
            </a:xfrm>
            <a:prstGeom prst="rect">
              <a:avLst/>
            </a:prstGeom>
          </p:spPr>
          <p:txBody>
            <a:bodyPr lIns="50800" tIns="50800" rIns="50800" bIns="50800" rtlCol="0" anchor="ctr"/>
            <a:lstStyle/>
            <a:p>
              <a:pPr algn="ctr">
                <a:lnSpc>
                  <a:spcPts val="5599"/>
                </a:lnSpc>
              </a:pPr>
              <a:r>
                <a:rPr lang="en-US" sz="3999" dirty="0">
                  <a:solidFill>
                    <a:srgbClr val="FFFFFF"/>
                  </a:solidFill>
                  <a:latin typeface="Lexend Deca"/>
                  <a:ea typeface="Lexend Deca"/>
                  <a:cs typeface="Lexend Deca"/>
                  <a:sym typeface="Lexend Deca"/>
                </a:rPr>
                <a:t>GPT Eval</a:t>
              </a:r>
            </a:p>
          </p:txBody>
        </p:sp>
      </p:grpSp>
      <p:grpSp>
        <p:nvGrpSpPr>
          <p:cNvPr id="14" name="Group 14"/>
          <p:cNvGrpSpPr/>
          <p:nvPr/>
        </p:nvGrpSpPr>
        <p:grpSpPr>
          <a:xfrm rot="-10800000">
            <a:off x="5496610" y="5287119"/>
            <a:ext cx="2451178" cy="1263112"/>
            <a:chOff x="0" y="0"/>
            <a:chExt cx="1080385" cy="556731"/>
          </a:xfrm>
        </p:grpSpPr>
        <p:sp>
          <p:nvSpPr>
            <p:cNvPr id="15" name="Freeform 15"/>
            <p:cNvSpPr/>
            <p:nvPr/>
          </p:nvSpPr>
          <p:spPr>
            <a:xfrm>
              <a:off x="0" y="0"/>
              <a:ext cx="1080385" cy="556731"/>
            </a:xfrm>
            <a:custGeom>
              <a:avLst/>
              <a:gdLst/>
              <a:ahLst/>
              <a:cxnLst/>
              <a:rect l="l" t="t" r="r" b="b"/>
              <a:pathLst>
                <a:path w="1080385" h="556731">
                  <a:moveTo>
                    <a:pt x="0" y="278366"/>
                  </a:moveTo>
                  <a:lnTo>
                    <a:pt x="406400" y="0"/>
                  </a:lnTo>
                  <a:lnTo>
                    <a:pt x="406400" y="203200"/>
                  </a:lnTo>
                  <a:lnTo>
                    <a:pt x="1080385" y="203200"/>
                  </a:lnTo>
                  <a:lnTo>
                    <a:pt x="1080385" y="353531"/>
                  </a:lnTo>
                  <a:lnTo>
                    <a:pt x="406400" y="353531"/>
                  </a:lnTo>
                  <a:lnTo>
                    <a:pt x="406400" y="556731"/>
                  </a:lnTo>
                  <a:lnTo>
                    <a:pt x="0" y="278366"/>
                  </a:lnTo>
                  <a:close/>
                </a:path>
              </a:pathLst>
            </a:custGeom>
            <a:solidFill>
              <a:srgbClr val="004AAD"/>
            </a:solidFill>
          </p:spPr>
          <p:txBody>
            <a:bodyPr/>
            <a:lstStyle/>
            <a:p>
              <a:endParaRPr lang="en-IN"/>
            </a:p>
          </p:txBody>
        </p:sp>
        <p:sp>
          <p:nvSpPr>
            <p:cNvPr id="16" name="TextBox 16"/>
            <p:cNvSpPr txBox="1"/>
            <p:nvPr/>
          </p:nvSpPr>
          <p:spPr>
            <a:xfrm>
              <a:off x="101600" y="165100"/>
              <a:ext cx="978785" cy="188431"/>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0800000">
            <a:off x="11574115" y="5287119"/>
            <a:ext cx="2451178" cy="1263112"/>
            <a:chOff x="0" y="0"/>
            <a:chExt cx="1080385" cy="556731"/>
          </a:xfrm>
        </p:grpSpPr>
        <p:sp>
          <p:nvSpPr>
            <p:cNvPr id="18" name="Freeform 18"/>
            <p:cNvSpPr/>
            <p:nvPr/>
          </p:nvSpPr>
          <p:spPr>
            <a:xfrm>
              <a:off x="0" y="0"/>
              <a:ext cx="1080385" cy="556731"/>
            </a:xfrm>
            <a:custGeom>
              <a:avLst/>
              <a:gdLst/>
              <a:ahLst/>
              <a:cxnLst/>
              <a:rect l="l" t="t" r="r" b="b"/>
              <a:pathLst>
                <a:path w="1080385" h="556731">
                  <a:moveTo>
                    <a:pt x="0" y="278366"/>
                  </a:moveTo>
                  <a:lnTo>
                    <a:pt x="406400" y="0"/>
                  </a:lnTo>
                  <a:lnTo>
                    <a:pt x="406400" y="203200"/>
                  </a:lnTo>
                  <a:lnTo>
                    <a:pt x="1080385" y="203200"/>
                  </a:lnTo>
                  <a:lnTo>
                    <a:pt x="1080385" y="353531"/>
                  </a:lnTo>
                  <a:lnTo>
                    <a:pt x="406400" y="353531"/>
                  </a:lnTo>
                  <a:lnTo>
                    <a:pt x="406400" y="556731"/>
                  </a:lnTo>
                  <a:lnTo>
                    <a:pt x="0" y="278366"/>
                  </a:lnTo>
                  <a:close/>
                </a:path>
              </a:pathLst>
            </a:custGeom>
            <a:solidFill>
              <a:srgbClr val="004AAD"/>
            </a:solidFill>
          </p:spPr>
          <p:txBody>
            <a:bodyPr/>
            <a:lstStyle/>
            <a:p>
              <a:endParaRPr lang="en-IN"/>
            </a:p>
          </p:txBody>
        </p:sp>
        <p:sp>
          <p:nvSpPr>
            <p:cNvPr id="19" name="TextBox 19"/>
            <p:cNvSpPr txBox="1"/>
            <p:nvPr/>
          </p:nvSpPr>
          <p:spPr>
            <a:xfrm>
              <a:off x="101600" y="165100"/>
              <a:ext cx="978785" cy="188431"/>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4346779" y="4555929"/>
            <a:ext cx="3278550" cy="2725494"/>
            <a:chOff x="0" y="0"/>
            <a:chExt cx="863486" cy="717825"/>
          </a:xfrm>
        </p:grpSpPr>
        <p:sp>
          <p:nvSpPr>
            <p:cNvPr id="21" name="Freeform 21"/>
            <p:cNvSpPr/>
            <p:nvPr/>
          </p:nvSpPr>
          <p:spPr>
            <a:xfrm>
              <a:off x="0" y="0"/>
              <a:ext cx="863486" cy="717825"/>
            </a:xfrm>
            <a:custGeom>
              <a:avLst/>
              <a:gdLst/>
              <a:ahLst/>
              <a:cxnLst/>
              <a:rect l="l" t="t" r="r" b="b"/>
              <a:pathLst>
                <a:path w="863486" h="717825">
                  <a:moveTo>
                    <a:pt x="0" y="0"/>
                  </a:moveTo>
                  <a:lnTo>
                    <a:pt x="863486" y="0"/>
                  </a:lnTo>
                  <a:lnTo>
                    <a:pt x="863486" y="717825"/>
                  </a:lnTo>
                  <a:lnTo>
                    <a:pt x="0" y="717825"/>
                  </a:lnTo>
                  <a:close/>
                </a:path>
              </a:pathLst>
            </a:custGeom>
            <a:solidFill>
              <a:srgbClr val="004AAD"/>
            </a:solidFill>
          </p:spPr>
          <p:txBody>
            <a:bodyPr/>
            <a:lstStyle/>
            <a:p>
              <a:endParaRPr lang="en-IN"/>
            </a:p>
          </p:txBody>
        </p:sp>
        <p:sp>
          <p:nvSpPr>
            <p:cNvPr id="22" name="TextBox 22"/>
            <p:cNvSpPr txBox="1"/>
            <p:nvPr/>
          </p:nvSpPr>
          <p:spPr>
            <a:xfrm>
              <a:off x="0" y="-66675"/>
              <a:ext cx="863486" cy="784500"/>
            </a:xfrm>
            <a:prstGeom prst="rect">
              <a:avLst/>
            </a:prstGeom>
          </p:spPr>
          <p:txBody>
            <a:bodyPr lIns="50800" tIns="50800" rIns="50800" bIns="50800" rtlCol="0" anchor="ctr"/>
            <a:lstStyle/>
            <a:p>
              <a:pPr algn="ctr">
                <a:lnSpc>
                  <a:spcPts val="4760"/>
                </a:lnSpc>
              </a:pPr>
              <a:r>
                <a:rPr lang="en-US" sz="3400">
                  <a:solidFill>
                    <a:srgbClr val="FFFFFF"/>
                  </a:solidFill>
                  <a:latin typeface="Lexend Deca"/>
                  <a:ea typeface="Lexend Deca"/>
                  <a:cs typeface="Lexend Deca"/>
                  <a:sym typeface="Lexend Deca"/>
                </a:rPr>
                <a:t>0 (Unfaithful)</a:t>
              </a:r>
            </a:p>
            <a:p>
              <a:pPr algn="ctr">
                <a:lnSpc>
                  <a:spcPts val="4760"/>
                </a:lnSpc>
              </a:pPr>
              <a:r>
                <a:rPr lang="en-US" sz="3400">
                  <a:solidFill>
                    <a:srgbClr val="FFFFFF"/>
                  </a:solidFill>
                  <a:latin typeface="Lexend Deca"/>
                  <a:ea typeface="Lexend Deca"/>
                  <a:cs typeface="Lexend Deca"/>
                  <a:sym typeface="Lexend Deca"/>
                </a:rPr>
                <a:t>or</a:t>
              </a:r>
            </a:p>
            <a:p>
              <a:pPr algn="ctr">
                <a:lnSpc>
                  <a:spcPts val="4760"/>
                </a:lnSpc>
              </a:pPr>
              <a:r>
                <a:rPr lang="en-US" sz="3400">
                  <a:solidFill>
                    <a:srgbClr val="FFFFFF"/>
                  </a:solidFill>
                  <a:latin typeface="Lexend Deca"/>
                  <a:ea typeface="Lexend Deca"/>
                  <a:cs typeface="Lexend Deca"/>
                  <a:sym typeface="Lexend Deca"/>
                </a:rPr>
                <a:t>1 (Faithful)</a:t>
              </a:r>
            </a:p>
          </p:txBody>
        </p:sp>
      </p:grpSp>
      <p:grpSp>
        <p:nvGrpSpPr>
          <p:cNvPr id="23" name="Group 23"/>
          <p:cNvGrpSpPr/>
          <p:nvPr/>
        </p:nvGrpSpPr>
        <p:grpSpPr>
          <a:xfrm rot="-5400000">
            <a:off x="15417937" y="7653911"/>
            <a:ext cx="1136234" cy="751862"/>
            <a:chOff x="0" y="0"/>
            <a:chExt cx="841347" cy="556731"/>
          </a:xfrm>
        </p:grpSpPr>
        <p:sp>
          <p:nvSpPr>
            <p:cNvPr id="24" name="Freeform 24"/>
            <p:cNvSpPr/>
            <p:nvPr/>
          </p:nvSpPr>
          <p:spPr>
            <a:xfrm>
              <a:off x="0" y="0"/>
              <a:ext cx="841347" cy="556731"/>
            </a:xfrm>
            <a:custGeom>
              <a:avLst/>
              <a:gdLst/>
              <a:ahLst/>
              <a:cxnLst/>
              <a:rect l="l" t="t" r="r" b="b"/>
              <a:pathLst>
                <a:path w="841347" h="556731">
                  <a:moveTo>
                    <a:pt x="0" y="278366"/>
                  </a:moveTo>
                  <a:lnTo>
                    <a:pt x="406400" y="0"/>
                  </a:lnTo>
                  <a:lnTo>
                    <a:pt x="406400" y="203200"/>
                  </a:lnTo>
                  <a:lnTo>
                    <a:pt x="841347" y="203200"/>
                  </a:lnTo>
                  <a:lnTo>
                    <a:pt x="841347" y="353531"/>
                  </a:lnTo>
                  <a:lnTo>
                    <a:pt x="406400" y="353531"/>
                  </a:lnTo>
                  <a:lnTo>
                    <a:pt x="406400" y="556731"/>
                  </a:lnTo>
                  <a:lnTo>
                    <a:pt x="0" y="278366"/>
                  </a:lnTo>
                  <a:close/>
                </a:path>
              </a:pathLst>
            </a:custGeom>
            <a:solidFill>
              <a:srgbClr val="004AAD"/>
            </a:solidFill>
          </p:spPr>
          <p:txBody>
            <a:bodyPr/>
            <a:lstStyle/>
            <a:p>
              <a:endParaRPr lang="en-IN"/>
            </a:p>
          </p:txBody>
        </p:sp>
        <p:sp>
          <p:nvSpPr>
            <p:cNvPr id="25" name="TextBox 25"/>
            <p:cNvSpPr txBox="1"/>
            <p:nvPr/>
          </p:nvSpPr>
          <p:spPr>
            <a:xfrm>
              <a:off x="101600" y="165100"/>
              <a:ext cx="739747" cy="188431"/>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Metrics: Faithfulness</a:t>
            </a:r>
          </a:p>
        </p:txBody>
      </p:sp>
      <p:grpSp>
        <p:nvGrpSpPr>
          <p:cNvPr id="27" name="Group 27"/>
          <p:cNvGrpSpPr/>
          <p:nvPr/>
        </p:nvGrpSpPr>
        <p:grpSpPr>
          <a:xfrm>
            <a:off x="6100978" y="1897424"/>
            <a:ext cx="1813121" cy="540284"/>
            <a:chOff x="0" y="0"/>
            <a:chExt cx="477530" cy="142297"/>
          </a:xfrm>
        </p:grpSpPr>
        <p:sp>
          <p:nvSpPr>
            <p:cNvPr id="28" name="Freeform 28"/>
            <p:cNvSpPr/>
            <p:nvPr/>
          </p:nvSpPr>
          <p:spPr>
            <a:xfrm>
              <a:off x="0" y="0"/>
              <a:ext cx="477530" cy="142297"/>
            </a:xfrm>
            <a:custGeom>
              <a:avLst/>
              <a:gdLst/>
              <a:ahLst/>
              <a:cxnLst/>
              <a:rect l="l" t="t" r="r" b="b"/>
              <a:pathLst>
                <a:path w="477530" h="142297">
                  <a:moveTo>
                    <a:pt x="0" y="0"/>
                  </a:moveTo>
                  <a:lnTo>
                    <a:pt x="477530" y="0"/>
                  </a:lnTo>
                  <a:lnTo>
                    <a:pt x="477530" y="142297"/>
                  </a:lnTo>
                  <a:lnTo>
                    <a:pt x="0" y="142297"/>
                  </a:lnTo>
                  <a:close/>
                </a:path>
              </a:pathLst>
            </a:custGeom>
            <a:solidFill>
              <a:srgbClr val="5AA96B">
                <a:alpha val="63922"/>
              </a:srgbClr>
            </a:solidFill>
          </p:spPr>
          <p:txBody>
            <a:bodyPr/>
            <a:lstStyle/>
            <a:p>
              <a:endParaRPr lang="en-IN"/>
            </a:p>
          </p:txBody>
        </p:sp>
        <p:sp>
          <p:nvSpPr>
            <p:cNvPr id="29" name="TextBox 29"/>
            <p:cNvSpPr txBox="1"/>
            <p:nvPr/>
          </p:nvSpPr>
          <p:spPr>
            <a:xfrm>
              <a:off x="0" y="-38100"/>
              <a:ext cx="477530" cy="180397"/>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1028700" y="1791278"/>
            <a:ext cx="10481271" cy="646430"/>
          </a:xfrm>
          <a:prstGeom prst="rect">
            <a:avLst/>
          </a:prstGeom>
        </p:spPr>
        <p:txBody>
          <a:bodyPr lIns="0" tIns="0" rIns="0" bIns="0" rtlCol="0" anchor="t">
            <a:spAutoFit/>
          </a:bodyPr>
          <a:lstStyle/>
          <a:p>
            <a:pPr algn="l">
              <a:lnSpc>
                <a:spcPts val="5319"/>
              </a:lnSpc>
              <a:spcBef>
                <a:spcPct val="0"/>
              </a:spcBef>
            </a:pPr>
            <a:r>
              <a:rPr lang="en-US" sz="3799">
                <a:solidFill>
                  <a:srgbClr val="FFFFFF"/>
                </a:solidFill>
                <a:latin typeface="Lexend Deca"/>
                <a:ea typeface="Lexend Deca"/>
                <a:cs typeface="Lexend Deca"/>
                <a:sym typeface="Lexend Deca"/>
              </a:rPr>
              <a:t>Is the generated text faithful to the context?</a:t>
            </a:r>
          </a:p>
        </p:txBody>
      </p:sp>
      <p:sp>
        <p:nvSpPr>
          <p:cNvPr id="31" name="TextBox 31"/>
          <p:cNvSpPr txBox="1"/>
          <p:nvPr/>
        </p:nvSpPr>
        <p:spPr>
          <a:xfrm>
            <a:off x="14164728" y="8712259"/>
            <a:ext cx="3535065" cy="1180465"/>
          </a:xfrm>
          <a:prstGeom prst="rect">
            <a:avLst/>
          </a:prstGeom>
        </p:spPr>
        <p:txBody>
          <a:bodyPr lIns="0" tIns="0" rIns="0" bIns="0" rtlCol="0" anchor="t">
            <a:spAutoFit/>
          </a:bodyPr>
          <a:lstStyle/>
          <a:p>
            <a:pPr algn="ctr">
              <a:lnSpc>
                <a:spcPts val="4759"/>
              </a:lnSpc>
            </a:pPr>
            <a:r>
              <a:rPr lang="en-US" sz="3399">
                <a:solidFill>
                  <a:srgbClr val="FFFFFF"/>
                </a:solidFill>
                <a:latin typeface="Lexend Deca"/>
                <a:ea typeface="Lexend Deca"/>
                <a:cs typeface="Lexend Deca"/>
                <a:sym typeface="Lexend Deca"/>
              </a:rPr>
              <a:t>Averaged across</a:t>
            </a:r>
          </a:p>
          <a:p>
            <a:pPr algn="ctr">
              <a:lnSpc>
                <a:spcPts val="4759"/>
              </a:lnSpc>
              <a:spcBef>
                <a:spcPct val="0"/>
              </a:spcBef>
            </a:pPr>
            <a:r>
              <a:rPr lang="en-US" sz="3399">
                <a:solidFill>
                  <a:srgbClr val="FFFFFF"/>
                </a:solidFill>
                <a:latin typeface="Lexend Deca"/>
                <a:ea typeface="Lexend Deca"/>
                <a:cs typeface="Lexend Deca"/>
                <a:sym typeface="Lexend Deca"/>
              </a:rPr>
              <a:t>750 generations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962633"/>
            <a:ext cx="7150915" cy="2823972"/>
            <a:chOff x="0" y="0"/>
            <a:chExt cx="1883369" cy="743762"/>
          </a:xfrm>
        </p:grpSpPr>
        <p:sp>
          <p:nvSpPr>
            <p:cNvPr id="3" name="Freeform 3"/>
            <p:cNvSpPr/>
            <p:nvPr/>
          </p:nvSpPr>
          <p:spPr>
            <a:xfrm>
              <a:off x="0" y="0"/>
              <a:ext cx="1883369" cy="743762"/>
            </a:xfrm>
            <a:custGeom>
              <a:avLst/>
              <a:gdLst/>
              <a:ahLst/>
              <a:cxnLst/>
              <a:rect l="l" t="t" r="r" b="b"/>
              <a:pathLst>
                <a:path w="1883369" h="743762">
                  <a:moveTo>
                    <a:pt x="0" y="0"/>
                  </a:moveTo>
                  <a:lnTo>
                    <a:pt x="1883369" y="0"/>
                  </a:lnTo>
                  <a:lnTo>
                    <a:pt x="1883369" y="743762"/>
                  </a:lnTo>
                  <a:lnTo>
                    <a:pt x="0" y="743762"/>
                  </a:lnTo>
                  <a:close/>
                </a:path>
              </a:pathLst>
            </a:custGeom>
            <a:solidFill>
              <a:srgbClr val="503D47"/>
            </a:solidFill>
            <a:ln w="219075" cap="sq">
              <a:solidFill>
                <a:srgbClr val="503D47"/>
              </a:solidFill>
              <a:prstDash val="solid"/>
              <a:miter/>
            </a:ln>
          </p:spPr>
          <p:txBody>
            <a:bodyPr/>
            <a:lstStyle/>
            <a:p>
              <a:endParaRPr lang="en-IN"/>
            </a:p>
          </p:txBody>
        </p:sp>
        <p:sp>
          <p:nvSpPr>
            <p:cNvPr id="4" name="TextBox 4"/>
            <p:cNvSpPr txBox="1"/>
            <p:nvPr/>
          </p:nvSpPr>
          <p:spPr>
            <a:xfrm>
              <a:off x="0" y="-76200"/>
              <a:ext cx="1883369" cy="819962"/>
            </a:xfrm>
            <a:prstGeom prst="rect">
              <a:avLst/>
            </a:prstGeom>
          </p:spPr>
          <p:txBody>
            <a:bodyPr lIns="50800" tIns="50800" rIns="50800" bIns="50800" rtlCol="0" anchor="ctr"/>
            <a:lstStyle/>
            <a:p>
              <a:pPr algn="l">
                <a:lnSpc>
                  <a:spcPts val="5599"/>
                </a:lnSpc>
              </a:pPr>
              <a:r>
                <a:rPr lang="en-US" sz="3999">
                  <a:solidFill>
                    <a:srgbClr val="FFFFFF"/>
                  </a:solidFill>
                  <a:latin typeface="Lexend Deca"/>
                  <a:ea typeface="Lexend Deca"/>
                  <a:cs typeface="Lexend Deca"/>
                  <a:sym typeface="Lexend Deca"/>
                </a:rPr>
                <a:t>He went went to school when he went to school when he went to school </a:t>
              </a:r>
            </a:p>
          </p:txBody>
        </p:sp>
      </p:grpSp>
      <p:grpSp>
        <p:nvGrpSpPr>
          <p:cNvPr id="5" name="Group 5"/>
          <p:cNvGrpSpPr/>
          <p:nvPr/>
        </p:nvGrpSpPr>
        <p:grpSpPr>
          <a:xfrm>
            <a:off x="9369009" y="3199074"/>
            <a:ext cx="7703343" cy="5933489"/>
            <a:chOff x="0" y="0"/>
            <a:chExt cx="2028864" cy="1562730"/>
          </a:xfrm>
        </p:grpSpPr>
        <p:sp>
          <p:nvSpPr>
            <p:cNvPr id="6" name="Freeform 6"/>
            <p:cNvSpPr/>
            <p:nvPr/>
          </p:nvSpPr>
          <p:spPr>
            <a:xfrm>
              <a:off x="0" y="0"/>
              <a:ext cx="2028864" cy="1562730"/>
            </a:xfrm>
            <a:custGeom>
              <a:avLst/>
              <a:gdLst/>
              <a:ahLst/>
              <a:cxnLst/>
              <a:rect l="l" t="t" r="r" b="b"/>
              <a:pathLst>
                <a:path w="2028864" h="1562730">
                  <a:moveTo>
                    <a:pt x="0" y="0"/>
                  </a:moveTo>
                  <a:lnTo>
                    <a:pt x="2028864" y="0"/>
                  </a:lnTo>
                  <a:lnTo>
                    <a:pt x="2028864" y="1562730"/>
                  </a:lnTo>
                  <a:lnTo>
                    <a:pt x="0" y="1562730"/>
                  </a:lnTo>
                  <a:close/>
                </a:path>
              </a:pathLst>
            </a:custGeom>
            <a:solidFill>
              <a:srgbClr val="041F60"/>
            </a:solidFill>
          </p:spPr>
          <p:txBody>
            <a:bodyPr/>
            <a:lstStyle/>
            <a:p>
              <a:endParaRPr lang="en-IN"/>
            </a:p>
          </p:txBody>
        </p:sp>
        <p:sp>
          <p:nvSpPr>
            <p:cNvPr id="7" name="TextBox 7"/>
            <p:cNvSpPr txBox="1"/>
            <p:nvPr/>
          </p:nvSpPr>
          <p:spPr>
            <a:xfrm>
              <a:off x="0" y="-38100"/>
              <a:ext cx="2028864" cy="160083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12600348" y="4375460"/>
            <a:ext cx="1240664" cy="757655"/>
            <a:chOff x="0" y="0"/>
            <a:chExt cx="931280" cy="568719"/>
          </a:xfrm>
        </p:grpSpPr>
        <p:sp>
          <p:nvSpPr>
            <p:cNvPr id="9" name="Freeform 9"/>
            <p:cNvSpPr/>
            <p:nvPr/>
          </p:nvSpPr>
          <p:spPr>
            <a:xfrm>
              <a:off x="0" y="0"/>
              <a:ext cx="931280" cy="568719"/>
            </a:xfrm>
            <a:custGeom>
              <a:avLst/>
              <a:gdLst/>
              <a:ahLst/>
              <a:cxnLst/>
              <a:rect l="l" t="t" r="r" b="b"/>
              <a:pathLst>
                <a:path w="931280" h="568719">
                  <a:moveTo>
                    <a:pt x="0" y="284359"/>
                  </a:moveTo>
                  <a:lnTo>
                    <a:pt x="406400" y="0"/>
                  </a:lnTo>
                  <a:lnTo>
                    <a:pt x="406400" y="203200"/>
                  </a:lnTo>
                  <a:lnTo>
                    <a:pt x="931280" y="203200"/>
                  </a:lnTo>
                  <a:lnTo>
                    <a:pt x="931280" y="365519"/>
                  </a:lnTo>
                  <a:lnTo>
                    <a:pt x="406400" y="365519"/>
                  </a:lnTo>
                  <a:lnTo>
                    <a:pt x="406400" y="568719"/>
                  </a:lnTo>
                  <a:lnTo>
                    <a:pt x="0" y="284359"/>
                  </a:lnTo>
                  <a:close/>
                </a:path>
              </a:pathLst>
            </a:custGeom>
            <a:solidFill>
              <a:srgbClr val="FFFFFF"/>
            </a:solidFill>
          </p:spPr>
          <p:txBody>
            <a:bodyPr/>
            <a:lstStyle/>
            <a:p>
              <a:endParaRPr lang="en-IN"/>
            </a:p>
          </p:txBody>
        </p:sp>
        <p:sp>
          <p:nvSpPr>
            <p:cNvPr id="10" name="TextBox 10"/>
            <p:cNvSpPr txBox="1"/>
            <p:nvPr/>
          </p:nvSpPr>
          <p:spPr>
            <a:xfrm>
              <a:off x="101600" y="165100"/>
              <a:ext cx="829680" cy="20041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5400000">
            <a:off x="12600348" y="6472739"/>
            <a:ext cx="1240664" cy="757655"/>
            <a:chOff x="0" y="0"/>
            <a:chExt cx="931280" cy="568719"/>
          </a:xfrm>
        </p:grpSpPr>
        <p:sp>
          <p:nvSpPr>
            <p:cNvPr id="12" name="Freeform 12"/>
            <p:cNvSpPr/>
            <p:nvPr/>
          </p:nvSpPr>
          <p:spPr>
            <a:xfrm>
              <a:off x="0" y="0"/>
              <a:ext cx="931280" cy="568719"/>
            </a:xfrm>
            <a:custGeom>
              <a:avLst/>
              <a:gdLst/>
              <a:ahLst/>
              <a:cxnLst/>
              <a:rect l="l" t="t" r="r" b="b"/>
              <a:pathLst>
                <a:path w="931280" h="568719">
                  <a:moveTo>
                    <a:pt x="0" y="284359"/>
                  </a:moveTo>
                  <a:lnTo>
                    <a:pt x="406400" y="0"/>
                  </a:lnTo>
                  <a:lnTo>
                    <a:pt x="406400" y="203200"/>
                  </a:lnTo>
                  <a:lnTo>
                    <a:pt x="931280" y="203200"/>
                  </a:lnTo>
                  <a:lnTo>
                    <a:pt x="931280" y="365519"/>
                  </a:lnTo>
                  <a:lnTo>
                    <a:pt x="406400" y="365519"/>
                  </a:lnTo>
                  <a:lnTo>
                    <a:pt x="406400" y="568719"/>
                  </a:lnTo>
                  <a:lnTo>
                    <a:pt x="0" y="284359"/>
                  </a:lnTo>
                  <a:close/>
                </a:path>
              </a:pathLst>
            </a:custGeom>
            <a:solidFill>
              <a:srgbClr val="FFFFFF"/>
            </a:solidFill>
          </p:spPr>
          <p:txBody>
            <a:bodyPr/>
            <a:lstStyle/>
            <a:p>
              <a:endParaRPr lang="en-IN"/>
            </a:p>
          </p:txBody>
        </p:sp>
        <p:sp>
          <p:nvSpPr>
            <p:cNvPr id="13" name="TextBox 13"/>
            <p:cNvSpPr txBox="1"/>
            <p:nvPr/>
          </p:nvSpPr>
          <p:spPr>
            <a:xfrm>
              <a:off x="101600" y="165100"/>
              <a:ext cx="829680" cy="200419"/>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9144000" y="1981143"/>
            <a:ext cx="1639955" cy="570230"/>
            <a:chOff x="0" y="0"/>
            <a:chExt cx="431922" cy="150184"/>
          </a:xfrm>
        </p:grpSpPr>
        <p:sp>
          <p:nvSpPr>
            <p:cNvPr id="15" name="Freeform 15"/>
            <p:cNvSpPr/>
            <p:nvPr/>
          </p:nvSpPr>
          <p:spPr>
            <a:xfrm>
              <a:off x="0" y="0"/>
              <a:ext cx="431922" cy="150184"/>
            </a:xfrm>
            <a:custGeom>
              <a:avLst/>
              <a:gdLst/>
              <a:ahLst/>
              <a:cxnLst/>
              <a:rect l="l" t="t" r="r" b="b"/>
              <a:pathLst>
                <a:path w="431922" h="150184">
                  <a:moveTo>
                    <a:pt x="0" y="0"/>
                  </a:moveTo>
                  <a:lnTo>
                    <a:pt x="431922" y="0"/>
                  </a:lnTo>
                  <a:lnTo>
                    <a:pt x="431922" y="150184"/>
                  </a:lnTo>
                  <a:lnTo>
                    <a:pt x="0" y="150184"/>
                  </a:lnTo>
                  <a:close/>
                </a:path>
              </a:pathLst>
            </a:custGeom>
            <a:solidFill>
              <a:srgbClr val="008000">
                <a:alpha val="72941"/>
              </a:srgbClr>
            </a:solidFill>
          </p:spPr>
          <p:txBody>
            <a:bodyPr/>
            <a:lstStyle/>
            <a:p>
              <a:endParaRPr lang="en-IN"/>
            </a:p>
          </p:txBody>
        </p:sp>
        <p:sp>
          <p:nvSpPr>
            <p:cNvPr id="16" name="TextBox 16"/>
            <p:cNvSpPr txBox="1"/>
            <p:nvPr/>
          </p:nvSpPr>
          <p:spPr>
            <a:xfrm>
              <a:off x="0" y="-38100"/>
              <a:ext cx="431922" cy="188284"/>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Metrics: Quality</a:t>
            </a:r>
          </a:p>
        </p:txBody>
      </p:sp>
      <p:sp>
        <p:nvSpPr>
          <p:cNvPr id="18" name="TextBox 18"/>
          <p:cNvSpPr txBox="1"/>
          <p:nvPr/>
        </p:nvSpPr>
        <p:spPr>
          <a:xfrm>
            <a:off x="1028700" y="1904943"/>
            <a:ext cx="13965635" cy="646430"/>
          </a:xfrm>
          <a:prstGeom prst="rect">
            <a:avLst/>
          </a:prstGeom>
        </p:spPr>
        <p:txBody>
          <a:bodyPr lIns="0" tIns="0" rIns="0" bIns="0" rtlCol="0" anchor="t">
            <a:spAutoFit/>
          </a:bodyPr>
          <a:lstStyle/>
          <a:p>
            <a:pPr algn="l">
              <a:lnSpc>
                <a:spcPts val="5319"/>
              </a:lnSpc>
              <a:spcBef>
                <a:spcPct val="0"/>
              </a:spcBef>
            </a:pPr>
            <a:r>
              <a:rPr lang="en-US" sz="3799">
                <a:solidFill>
                  <a:srgbClr val="FFFFFF"/>
                </a:solidFill>
                <a:latin typeface="Lexend Deca"/>
                <a:ea typeface="Lexend Deca"/>
                <a:cs typeface="Lexend Deca"/>
                <a:sym typeface="Lexend Deca"/>
              </a:rPr>
              <a:t>Larger steering multipliers tend to repeat words or phrases.</a:t>
            </a:r>
          </a:p>
        </p:txBody>
      </p:sp>
      <p:sp>
        <p:nvSpPr>
          <p:cNvPr id="19" name="TextBox 19"/>
          <p:cNvSpPr txBox="1"/>
          <p:nvPr/>
        </p:nvSpPr>
        <p:spPr>
          <a:xfrm>
            <a:off x="10370865" y="3382243"/>
            <a:ext cx="5979121" cy="580390"/>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Lexend Deca"/>
                <a:ea typeface="Lexend Deca"/>
                <a:cs typeface="Lexend Deca"/>
                <a:sym typeface="Lexend Deca"/>
              </a:rPr>
              <a:t>All possible subsets of words</a:t>
            </a:r>
          </a:p>
        </p:txBody>
      </p:sp>
      <p:sp>
        <p:nvSpPr>
          <p:cNvPr id="20" name="TextBox 20"/>
          <p:cNvSpPr txBox="1"/>
          <p:nvPr/>
        </p:nvSpPr>
        <p:spPr>
          <a:xfrm>
            <a:off x="9904492" y="5479394"/>
            <a:ext cx="6632377" cy="580390"/>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Lexend Deca"/>
                <a:ea typeface="Lexend Deca"/>
                <a:cs typeface="Lexend Deca"/>
                <a:sym typeface="Lexend Deca"/>
              </a:rPr>
              <a:t>Calculate number of repetitions</a:t>
            </a:r>
          </a:p>
        </p:txBody>
      </p:sp>
      <p:sp>
        <p:nvSpPr>
          <p:cNvPr id="21" name="TextBox 21"/>
          <p:cNvSpPr txBox="1"/>
          <p:nvPr/>
        </p:nvSpPr>
        <p:spPr>
          <a:xfrm>
            <a:off x="9369009" y="7576673"/>
            <a:ext cx="7703343" cy="1180465"/>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Lexend Deca"/>
                <a:ea typeface="Lexend Deca"/>
                <a:cs typeface="Lexend Deca"/>
                <a:sym typeface="Lexend Deca"/>
              </a:rPr>
              <a:t>Average number of repetitions across phrases of different lengths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a:off x="2429516" y="4358044"/>
            <a:ext cx="13145915" cy="785456"/>
            <a:chOff x="0" y="-10928"/>
            <a:chExt cx="3462299" cy="383411"/>
          </a:xfrm>
        </p:grpSpPr>
        <p:sp>
          <p:nvSpPr>
            <p:cNvPr id="3" name="Freeform 3"/>
            <p:cNvSpPr/>
            <p:nvPr/>
          </p:nvSpPr>
          <p:spPr>
            <a:xfrm>
              <a:off x="0" y="0"/>
              <a:ext cx="3387750" cy="372483"/>
            </a:xfrm>
            <a:custGeom>
              <a:avLst/>
              <a:gdLst/>
              <a:ahLst/>
              <a:cxnLst/>
              <a:rect l="l" t="t" r="r" b="b"/>
              <a:pathLst>
                <a:path w="3387750" h="372483">
                  <a:moveTo>
                    <a:pt x="0" y="0"/>
                  </a:moveTo>
                  <a:lnTo>
                    <a:pt x="3387750" y="0"/>
                  </a:lnTo>
                  <a:lnTo>
                    <a:pt x="3387750" y="372483"/>
                  </a:lnTo>
                  <a:lnTo>
                    <a:pt x="0" y="372483"/>
                  </a:lnTo>
                  <a:close/>
                </a:path>
              </a:pathLst>
            </a:custGeom>
            <a:solidFill>
              <a:srgbClr val="503D47"/>
            </a:solidFill>
            <a:ln w="219075" cap="sq">
              <a:solidFill>
                <a:srgbClr val="503D47"/>
              </a:solidFill>
              <a:prstDash val="solid"/>
              <a:miter/>
            </a:ln>
          </p:spPr>
          <p:txBody>
            <a:bodyPr/>
            <a:lstStyle/>
            <a:p>
              <a:endParaRPr lang="en-IN" dirty="0"/>
            </a:p>
          </p:txBody>
        </p:sp>
        <p:sp>
          <p:nvSpPr>
            <p:cNvPr id="4" name="TextBox 4"/>
            <p:cNvSpPr txBox="1"/>
            <p:nvPr/>
          </p:nvSpPr>
          <p:spPr>
            <a:xfrm>
              <a:off x="74549" y="-10928"/>
              <a:ext cx="3387750" cy="372483"/>
            </a:xfrm>
            <a:prstGeom prst="rect">
              <a:avLst/>
            </a:prstGeom>
          </p:spPr>
          <p:txBody>
            <a:bodyPr lIns="50800" tIns="50800" rIns="50800" bIns="50800" rtlCol="0" anchor="ctr"/>
            <a:lstStyle/>
            <a:p>
              <a:pPr algn="l">
                <a:lnSpc>
                  <a:spcPts val="5599"/>
                </a:lnSpc>
              </a:pPr>
              <a:r>
                <a:rPr lang="en-US" sz="3999" dirty="0">
                  <a:solidFill>
                    <a:srgbClr val="FFFFFF"/>
                  </a:solidFill>
                  <a:latin typeface="Lexend Deca"/>
                  <a:ea typeface="Lexend Deca"/>
                  <a:cs typeface="Lexend Deca"/>
                  <a:sym typeface="Lexend Deca"/>
                </a:rPr>
                <a:t>There are 775 episodes in Chicago Fire season 4.</a:t>
              </a:r>
            </a:p>
          </p:txBody>
        </p:sp>
      </p:grpSp>
      <p:sp>
        <p:nvSpPr>
          <p:cNvPr id="5" name="TextBox 5"/>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Metrics: Quality</a:t>
            </a:r>
          </a:p>
        </p:txBody>
      </p:sp>
      <p:grpSp>
        <p:nvGrpSpPr>
          <p:cNvPr id="6" name="Group 6"/>
          <p:cNvGrpSpPr/>
          <p:nvPr/>
        </p:nvGrpSpPr>
        <p:grpSpPr>
          <a:xfrm>
            <a:off x="6066425" y="5313097"/>
            <a:ext cx="5929285" cy="1583003"/>
            <a:chOff x="0" y="-60836"/>
            <a:chExt cx="1561622" cy="416923"/>
          </a:xfrm>
        </p:grpSpPr>
        <p:sp>
          <p:nvSpPr>
            <p:cNvPr id="7" name="Freeform 7"/>
            <p:cNvSpPr/>
            <p:nvPr/>
          </p:nvSpPr>
          <p:spPr>
            <a:xfrm>
              <a:off x="0" y="0"/>
              <a:ext cx="1561622" cy="356087"/>
            </a:xfrm>
            <a:custGeom>
              <a:avLst/>
              <a:gdLst/>
              <a:ahLst/>
              <a:cxnLst/>
              <a:rect l="l" t="t" r="r" b="b"/>
              <a:pathLst>
                <a:path w="1561622" h="356087">
                  <a:moveTo>
                    <a:pt x="0" y="0"/>
                  </a:moveTo>
                  <a:lnTo>
                    <a:pt x="1561622" y="0"/>
                  </a:lnTo>
                  <a:lnTo>
                    <a:pt x="1561622" y="356087"/>
                  </a:lnTo>
                  <a:lnTo>
                    <a:pt x="0" y="356087"/>
                  </a:lnTo>
                  <a:close/>
                </a:path>
              </a:pathLst>
            </a:custGeom>
            <a:solidFill>
              <a:srgbClr val="000000">
                <a:alpha val="0"/>
              </a:srgbClr>
            </a:solidFill>
            <a:ln w="219075" cap="sq">
              <a:solidFill>
                <a:srgbClr val="000000"/>
              </a:solidFill>
              <a:prstDash val="solid"/>
              <a:miter/>
            </a:ln>
          </p:spPr>
          <p:txBody>
            <a:bodyPr/>
            <a:lstStyle/>
            <a:p>
              <a:endParaRPr lang="en-IN"/>
            </a:p>
          </p:txBody>
        </p:sp>
        <p:sp>
          <p:nvSpPr>
            <p:cNvPr id="8" name="TextBox 8"/>
            <p:cNvSpPr txBox="1"/>
            <p:nvPr/>
          </p:nvSpPr>
          <p:spPr>
            <a:xfrm>
              <a:off x="0" y="-60836"/>
              <a:ext cx="1561622" cy="229996"/>
            </a:xfrm>
            <a:prstGeom prst="rect">
              <a:avLst/>
            </a:prstGeom>
          </p:spPr>
          <p:txBody>
            <a:bodyPr lIns="50800" tIns="50800" rIns="50800" bIns="50800" rtlCol="0" anchor="ctr"/>
            <a:lstStyle/>
            <a:p>
              <a:pPr algn="ctr">
                <a:lnSpc>
                  <a:spcPts val="5179"/>
                </a:lnSpc>
              </a:pPr>
              <a:r>
                <a:rPr lang="en-US" sz="3699" dirty="0">
                  <a:solidFill>
                    <a:srgbClr val="FFFFFF"/>
                  </a:solidFill>
                  <a:latin typeface="Lexend Deca"/>
                  <a:ea typeface="Lexend Deca"/>
                  <a:cs typeface="Lexend Deca"/>
                  <a:sym typeface="Lexend Deca"/>
                </a:rPr>
                <a:t>Word length: 9 words</a:t>
              </a:r>
            </a:p>
          </p:txBody>
        </p:sp>
      </p:grpSp>
      <p:grpSp>
        <p:nvGrpSpPr>
          <p:cNvPr id="9" name="Group 9"/>
          <p:cNvGrpSpPr/>
          <p:nvPr/>
        </p:nvGrpSpPr>
        <p:grpSpPr>
          <a:xfrm>
            <a:off x="952500" y="2637733"/>
            <a:ext cx="2954032" cy="618490"/>
            <a:chOff x="0" y="0"/>
            <a:chExt cx="778017" cy="162895"/>
          </a:xfrm>
        </p:grpSpPr>
        <p:sp>
          <p:nvSpPr>
            <p:cNvPr id="10" name="Freeform 10"/>
            <p:cNvSpPr/>
            <p:nvPr/>
          </p:nvSpPr>
          <p:spPr>
            <a:xfrm>
              <a:off x="0" y="0"/>
              <a:ext cx="778017" cy="162895"/>
            </a:xfrm>
            <a:custGeom>
              <a:avLst/>
              <a:gdLst/>
              <a:ahLst/>
              <a:cxnLst/>
              <a:rect l="l" t="t" r="r" b="b"/>
              <a:pathLst>
                <a:path w="778017" h="162895">
                  <a:moveTo>
                    <a:pt x="0" y="0"/>
                  </a:moveTo>
                  <a:lnTo>
                    <a:pt x="778017" y="0"/>
                  </a:lnTo>
                  <a:lnTo>
                    <a:pt x="778017" y="162895"/>
                  </a:lnTo>
                  <a:lnTo>
                    <a:pt x="0" y="162895"/>
                  </a:lnTo>
                  <a:close/>
                </a:path>
              </a:pathLst>
            </a:custGeom>
            <a:solidFill>
              <a:srgbClr val="5AA96B">
                <a:alpha val="63922"/>
              </a:srgbClr>
            </a:solidFill>
          </p:spPr>
          <p:txBody>
            <a:bodyPr/>
            <a:lstStyle/>
            <a:p>
              <a:endParaRPr lang="en-IN"/>
            </a:p>
          </p:txBody>
        </p:sp>
        <p:sp>
          <p:nvSpPr>
            <p:cNvPr id="11" name="TextBox 11"/>
            <p:cNvSpPr txBox="1"/>
            <p:nvPr/>
          </p:nvSpPr>
          <p:spPr>
            <a:xfrm>
              <a:off x="0" y="-38100"/>
              <a:ext cx="778017" cy="200995"/>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028700" y="1904943"/>
            <a:ext cx="16004736" cy="1313180"/>
          </a:xfrm>
          <a:prstGeom prst="rect">
            <a:avLst/>
          </a:prstGeom>
        </p:spPr>
        <p:txBody>
          <a:bodyPr lIns="0" tIns="0" rIns="0" bIns="0" rtlCol="0" anchor="t">
            <a:spAutoFit/>
          </a:bodyPr>
          <a:lstStyle/>
          <a:p>
            <a:pPr algn="l">
              <a:lnSpc>
                <a:spcPts val="5319"/>
              </a:lnSpc>
              <a:spcBef>
                <a:spcPct val="0"/>
              </a:spcBef>
            </a:pPr>
            <a:r>
              <a:rPr lang="en-US" sz="3799">
                <a:solidFill>
                  <a:srgbClr val="FFFFFF"/>
                </a:solidFill>
                <a:latin typeface="Lexend Deca"/>
                <a:ea typeface="Lexend Deca"/>
                <a:cs typeface="Lexend Deca"/>
                <a:sym typeface="Lexend Deca"/>
              </a:rPr>
              <a:t>Since our questions expect brief contextual answers, we consider word length as a quality metric.</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a:off x="7290304" y="6608148"/>
            <a:ext cx="1439294" cy="737876"/>
            <a:chOff x="0" y="0"/>
            <a:chExt cx="379073" cy="194338"/>
          </a:xfrm>
        </p:grpSpPr>
        <p:sp>
          <p:nvSpPr>
            <p:cNvPr id="3" name="Freeform 3"/>
            <p:cNvSpPr/>
            <p:nvPr/>
          </p:nvSpPr>
          <p:spPr>
            <a:xfrm>
              <a:off x="0" y="0"/>
              <a:ext cx="379073" cy="194338"/>
            </a:xfrm>
            <a:custGeom>
              <a:avLst/>
              <a:gdLst/>
              <a:ahLst/>
              <a:cxnLst/>
              <a:rect l="l" t="t" r="r" b="b"/>
              <a:pathLst>
                <a:path w="379073" h="194338">
                  <a:moveTo>
                    <a:pt x="0" y="0"/>
                  </a:moveTo>
                  <a:lnTo>
                    <a:pt x="379073" y="0"/>
                  </a:lnTo>
                  <a:lnTo>
                    <a:pt x="379073" y="194338"/>
                  </a:lnTo>
                  <a:lnTo>
                    <a:pt x="0" y="194338"/>
                  </a:lnTo>
                  <a:close/>
                </a:path>
              </a:pathLst>
            </a:custGeom>
            <a:solidFill>
              <a:srgbClr val="008000">
                <a:alpha val="53725"/>
              </a:srgbClr>
            </a:solidFill>
          </p:spPr>
          <p:txBody>
            <a:bodyPr/>
            <a:lstStyle/>
            <a:p>
              <a:endParaRPr lang="en-IN"/>
            </a:p>
          </p:txBody>
        </p:sp>
        <p:sp>
          <p:nvSpPr>
            <p:cNvPr id="4" name="TextBox 4"/>
            <p:cNvSpPr txBox="1"/>
            <p:nvPr/>
          </p:nvSpPr>
          <p:spPr>
            <a:xfrm>
              <a:off x="0" y="-38100"/>
              <a:ext cx="379073" cy="232438"/>
            </a:xfrm>
            <a:prstGeom prst="rect">
              <a:avLst/>
            </a:prstGeom>
          </p:spPr>
          <p:txBody>
            <a:bodyPr lIns="50800" tIns="50800" rIns="50800" bIns="50800" rtlCol="0" anchor="ctr"/>
            <a:lstStyle/>
            <a:p>
              <a:pPr algn="ctr">
                <a:lnSpc>
                  <a:spcPts val="2659"/>
                </a:lnSpc>
              </a:pPr>
              <a:endParaRPr/>
            </a:p>
          </p:txBody>
        </p:sp>
      </p:grpSp>
      <p:graphicFrame>
        <p:nvGraphicFramePr>
          <p:cNvPr id="5" name="Table 5"/>
          <p:cNvGraphicFramePr>
            <a:graphicFrameLocks noGrp="1"/>
          </p:cNvGraphicFramePr>
          <p:nvPr>
            <p:extLst>
              <p:ext uri="{D42A27DB-BD31-4B8C-83A1-F6EECF244321}">
                <p14:modId xmlns:p14="http://schemas.microsoft.com/office/powerpoint/2010/main" val="876553397"/>
              </p:ext>
            </p:extLst>
          </p:nvPr>
        </p:nvGraphicFramePr>
        <p:xfrm>
          <a:off x="1028700" y="1996538"/>
          <a:ext cx="16230600" cy="6867525"/>
        </p:xfrm>
        <a:graphic>
          <a:graphicData uri="http://schemas.openxmlformats.org/drawingml/2006/table">
            <a:tbl>
              <a:tblPr/>
              <a:tblGrid>
                <a:gridCol w="5133429">
                  <a:extLst>
                    <a:ext uri="{9D8B030D-6E8A-4147-A177-3AD203B41FA5}">
                      <a16:colId xmlns:a16="http://schemas.microsoft.com/office/drawing/2014/main" val="20000"/>
                    </a:ext>
                  </a:extLst>
                </a:gridCol>
                <a:gridCol w="3643765">
                  <a:extLst>
                    <a:ext uri="{9D8B030D-6E8A-4147-A177-3AD203B41FA5}">
                      <a16:colId xmlns:a16="http://schemas.microsoft.com/office/drawing/2014/main" val="20001"/>
                    </a:ext>
                  </a:extLst>
                </a:gridCol>
                <a:gridCol w="3610671">
                  <a:extLst>
                    <a:ext uri="{9D8B030D-6E8A-4147-A177-3AD203B41FA5}">
                      <a16:colId xmlns:a16="http://schemas.microsoft.com/office/drawing/2014/main" val="20002"/>
                    </a:ext>
                  </a:extLst>
                </a:gridCol>
                <a:gridCol w="3842735">
                  <a:extLst>
                    <a:ext uri="{9D8B030D-6E8A-4147-A177-3AD203B41FA5}">
                      <a16:colId xmlns:a16="http://schemas.microsoft.com/office/drawing/2014/main" val="20003"/>
                    </a:ext>
                  </a:extLst>
                </a:gridCol>
              </a:tblGrid>
              <a:tr h="1886893">
                <a:tc>
                  <a:txBody>
                    <a:bodyPr/>
                    <a:lstStyle/>
                    <a:p>
                      <a:pPr algn="ctr">
                        <a:lnSpc>
                          <a:spcPts val="5040"/>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Faithfulness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Average Repetitions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dirty="0">
                          <a:solidFill>
                            <a:srgbClr val="FFFFFF"/>
                          </a:solidFill>
                          <a:latin typeface="Lexend Deca"/>
                          <a:ea typeface="Lexend Deca"/>
                          <a:cs typeface="Lexend Deca"/>
                          <a:sym typeface="Lexend Deca"/>
                        </a:rPr>
                        <a:t>Average </a:t>
                      </a:r>
                      <a:endParaRPr lang="en-US" sz="1100" dirty="0"/>
                    </a:p>
                    <a:p>
                      <a:pPr algn="ctr">
                        <a:lnSpc>
                          <a:spcPts val="5040"/>
                        </a:lnSpc>
                      </a:pPr>
                      <a:r>
                        <a:rPr lang="en-US" sz="3600" dirty="0">
                          <a:solidFill>
                            <a:srgbClr val="FFFFFF"/>
                          </a:solidFill>
                          <a:latin typeface="Lexend Deca"/>
                          <a:ea typeface="Lexend Deca"/>
                          <a:cs typeface="Lexend Deca"/>
                          <a:sym typeface="Lexend Deca"/>
                        </a:rPr>
                        <a:t># Words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245158">
                <a:tc>
                  <a:txBody>
                    <a:bodyPr/>
                    <a:lstStyle/>
                    <a:p>
                      <a:pPr algn="ctr">
                        <a:lnSpc>
                          <a:spcPts val="5040"/>
                        </a:lnSpc>
                        <a:defRPr/>
                      </a:pPr>
                      <a:r>
                        <a:rPr lang="en-US" sz="3600">
                          <a:solidFill>
                            <a:srgbClr val="FFFFFF"/>
                          </a:solidFill>
                          <a:latin typeface="Lexend Deca"/>
                          <a:ea typeface="Lexend Deca"/>
                          <a:cs typeface="Lexend Deca"/>
                          <a:sym typeface="Lexend Deca"/>
                        </a:rPr>
                        <a:t>Regular Decoding</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0.56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23.68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245158">
                <a:tc>
                  <a:txBody>
                    <a:bodyPr/>
                    <a:lstStyle/>
                    <a:p>
                      <a:pPr algn="ctr">
                        <a:lnSpc>
                          <a:spcPts val="5040"/>
                        </a:lnSpc>
                        <a:defRPr/>
                      </a:pPr>
                      <a:r>
                        <a:rPr lang="en-US" sz="3600">
                          <a:solidFill>
                            <a:srgbClr val="FFFFFF"/>
                          </a:solidFill>
                          <a:latin typeface="Lexend Deca"/>
                          <a:ea typeface="Lexend Deca"/>
                          <a:cs typeface="Lexend Deca"/>
                          <a:sym typeface="Lexend Deca"/>
                        </a:rPr>
                        <a:t>Multiplier = 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0.66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21.21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245158">
                <a:tc>
                  <a:txBody>
                    <a:bodyPr/>
                    <a:lstStyle/>
                    <a:p>
                      <a:pPr algn="ctr">
                        <a:lnSpc>
                          <a:spcPts val="5040"/>
                        </a:lnSpc>
                        <a:defRPr/>
                      </a:pPr>
                      <a:r>
                        <a:rPr lang="en-US" sz="3600">
                          <a:solidFill>
                            <a:srgbClr val="FFFFFF"/>
                          </a:solidFill>
                          <a:latin typeface="Lexend Deca"/>
                          <a:ea typeface="Lexend Deca"/>
                          <a:cs typeface="Lexend Deca"/>
                          <a:sym typeface="Lexend Deca"/>
                        </a:rPr>
                        <a:t>Multiplier = 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0.70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17.30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245158">
                <a:tc>
                  <a:txBody>
                    <a:bodyPr/>
                    <a:lstStyle/>
                    <a:p>
                      <a:pPr algn="ctr">
                        <a:lnSpc>
                          <a:spcPts val="5040"/>
                        </a:lnSpc>
                        <a:defRPr/>
                      </a:pPr>
                      <a:r>
                        <a:rPr lang="en-US" sz="3600">
                          <a:solidFill>
                            <a:srgbClr val="FFFFFF"/>
                          </a:solidFill>
                          <a:latin typeface="Lexend Deca"/>
                          <a:ea typeface="Lexend Deca"/>
                          <a:cs typeface="Lexend Deca"/>
                          <a:sym typeface="Lexend Deca"/>
                        </a:rPr>
                        <a:t>Multiplier = 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0.66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0.02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dirty="0">
                          <a:solidFill>
                            <a:srgbClr val="FFFFFF"/>
                          </a:solidFill>
                          <a:latin typeface="Lexend Deca"/>
                          <a:ea typeface="Lexend Deca"/>
                          <a:cs typeface="Lexend Deca"/>
                          <a:sym typeface="Lexend Deca"/>
                        </a:rPr>
                        <a:t>17.61</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TextBox 6"/>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Quantitative Results: Llama 3.1 8B</a:t>
            </a:r>
          </a:p>
        </p:txBody>
      </p:sp>
      <p:sp>
        <p:nvSpPr>
          <p:cNvPr id="7" name="TextBox 7"/>
          <p:cNvSpPr txBox="1"/>
          <p:nvPr/>
        </p:nvSpPr>
        <p:spPr>
          <a:xfrm>
            <a:off x="1028700" y="9182100"/>
            <a:ext cx="16230600" cy="758826"/>
          </a:xfrm>
          <a:prstGeom prst="rect">
            <a:avLst/>
          </a:prstGeom>
        </p:spPr>
        <p:txBody>
          <a:bodyPr lIns="0" tIns="0" rIns="0" bIns="0" rtlCol="0" anchor="t">
            <a:spAutoFit/>
          </a:bodyPr>
          <a:lstStyle/>
          <a:p>
            <a:pPr algn="ctr">
              <a:lnSpc>
                <a:spcPts val="6299"/>
              </a:lnSpc>
              <a:spcBef>
                <a:spcPct val="0"/>
              </a:spcBef>
            </a:pPr>
            <a:r>
              <a:rPr lang="en-US" sz="4499" i="1">
                <a:solidFill>
                  <a:srgbClr val="FFFFFF"/>
                </a:solidFill>
                <a:latin typeface="Lora Italics"/>
                <a:ea typeface="Lora Italics"/>
                <a:cs typeface="Lora Italics"/>
                <a:sym typeface="Lora Italics"/>
              </a:rPr>
              <a:t>Averaged over 740 examples (Best layer = 12)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a:off x="7290304" y="6608148"/>
            <a:ext cx="1439294" cy="737876"/>
            <a:chOff x="0" y="0"/>
            <a:chExt cx="379073" cy="194338"/>
          </a:xfrm>
        </p:grpSpPr>
        <p:sp>
          <p:nvSpPr>
            <p:cNvPr id="3" name="Freeform 3"/>
            <p:cNvSpPr/>
            <p:nvPr/>
          </p:nvSpPr>
          <p:spPr>
            <a:xfrm>
              <a:off x="0" y="0"/>
              <a:ext cx="379073" cy="194338"/>
            </a:xfrm>
            <a:custGeom>
              <a:avLst/>
              <a:gdLst/>
              <a:ahLst/>
              <a:cxnLst/>
              <a:rect l="l" t="t" r="r" b="b"/>
              <a:pathLst>
                <a:path w="379073" h="194338">
                  <a:moveTo>
                    <a:pt x="0" y="0"/>
                  </a:moveTo>
                  <a:lnTo>
                    <a:pt x="379073" y="0"/>
                  </a:lnTo>
                  <a:lnTo>
                    <a:pt x="379073" y="194338"/>
                  </a:lnTo>
                  <a:lnTo>
                    <a:pt x="0" y="194338"/>
                  </a:lnTo>
                  <a:close/>
                </a:path>
              </a:pathLst>
            </a:custGeom>
            <a:solidFill>
              <a:srgbClr val="008000">
                <a:alpha val="53725"/>
              </a:srgbClr>
            </a:solidFill>
          </p:spPr>
          <p:txBody>
            <a:bodyPr/>
            <a:lstStyle/>
            <a:p>
              <a:endParaRPr lang="en-IN"/>
            </a:p>
          </p:txBody>
        </p:sp>
        <p:sp>
          <p:nvSpPr>
            <p:cNvPr id="4" name="TextBox 4"/>
            <p:cNvSpPr txBox="1"/>
            <p:nvPr/>
          </p:nvSpPr>
          <p:spPr>
            <a:xfrm>
              <a:off x="0" y="-38100"/>
              <a:ext cx="379073" cy="232438"/>
            </a:xfrm>
            <a:prstGeom prst="rect">
              <a:avLst/>
            </a:prstGeom>
          </p:spPr>
          <p:txBody>
            <a:bodyPr lIns="50800" tIns="50800" rIns="50800" bIns="50800" rtlCol="0" anchor="ctr"/>
            <a:lstStyle/>
            <a:p>
              <a:pPr algn="ctr">
                <a:lnSpc>
                  <a:spcPts val="2659"/>
                </a:lnSpc>
              </a:pPr>
              <a:endParaRPr/>
            </a:p>
          </p:txBody>
        </p:sp>
      </p:grpSp>
      <p:graphicFrame>
        <p:nvGraphicFramePr>
          <p:cNvPr id="5" name="Table 5"/>
          <p:cNvGraphicFramePr>
            <a:graphicFrameLocks noGrp="1"/>
          </p:cNvGraphicFramePr>
          <p:nvPr/>
        </p:nvGraphicFramePr>
        <p:xfrm>
          <a:off x="1028700" y="1996538"/>
          <a:ext cx="16230600" cy="6867525"/>
        </p:xfrm>
        <a:graphic>
          <a:graphicData uri="http://schemas.openxmlformats.org/drawingml/2006/table">
            <a:tbl>
              <a:tblPr/>
              <a:tblGrid>
                <a:gridCol w="5133429">
                  <a:extLst>
                    <a:ext uri="{9D8B030D-6E8A-4147-A177-3AD203B41FA5}">
                      <a16:colId xmlns:a16="http://schemas.microsoft.com/office/drawing/2014/main" val="20000"/>
                    </a:ext>
                  </a:extLst>
                </a:gridCol>
                <a:gridCol w="3643765">
                  <a:extLst>
                    <a:ext uri="{9D8B030D-6E8A-4147-A177-3AD203B41FA5}">
                      <a16:colId xmlns:a16="http://schemas.microsoft.com/office/drawing/2014/main" val="20001"/>
                    </a:ext>
                  </a:extLst>
                </a:gridCol>
                <a:gridCol w="3610671">
                  <a:extLst>
                    <a:ext uri="{9D8B030D-6E8A-4147-A177-3AD203B41FA5}">
                      <a16:colId xmlns:a16="http://schemas.microsoft.com/office/drawing/2014/main" val="20002"/>
                    </a:ext>
                  </a:extLst>
                </a:gridCol>
                <a:gridCol w="3842735">
                  <a:extLst>
                    <a:ext uri="{9D8B030D-6E8A-4147-A177-3AD203B41FA5}">
                      <a16:colId xmlns:a16="http://schemas.microsoft.com/office/drawing/2014/main" val="20003"/>
                    </a:ext>
                  </a:extLst>
                </a:gridCol>
              </a:tblGrid>
              <a:tr h="1886893">
                <a:tc>
                  <a:txBody>
                    <a:bodyPr/>
                    <a:lstStyle/>
                    <a:p>
                      <a:pPr algn="ctr">
                        <a:lnSpc>
                          <a:spcPts val="5040"/>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Faithfulness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Average Repetitions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Average </a:t>
                      </a:r>
                      <a:endParaRPr lang="en-US" sz="1100"/>
                    </a:p>
                    <a:p>
                      <a:pPr algn="ctr">
                        <a:lnSpc>
                          <a:spcPts val="5040"/>
                        </a:lnSpc>
                      </a:pPr>
                      <a:r>
                        <a:rPr lang="en-US" sz="3600">
                          <a:solidFill>
                            <a:srgbClr val="FFFFFF"/>
                          </a:solidFill>
                          <a:latin typeface="Lexend Deca"/>
                          <a:ea typeface="Lexend Deca"/>
                          <a:cs typeface="Lexend Deca"/>
                          <a:sym typeface="Lexend Deca"/>
                        </a:rPr>
                        <a:t># Words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245158">
                <a:tc>
                  <a:txBody>
                    <a:bodyPr/>
                    <a:lstStyle/>
                    <a:p>
                      <a:pPr algn="ctr">
                        <a:lnSpc>
                          <a:spcPts val="5040"/>
                        </a:lnSpc>
                        <a:defRPr/>
                      </a:pPr>
                      <a:r>
                        <a:rPr lang="en-US" sz="3600">
                          <a:solidFill>
                            <a:srgbClr val="FFFFFF"/>
                          </a:solidFill>
                          <a:latin typeface="Lexend Deca"/>
                          <a:ea typeface="Lexend Deca"/>
                          <a:cs typeface="Lexend Deca"/>
                          <a:sym typeface="Lexend Deca"/>
                        </a:rPr>
                        <a:t>Regular Decoding</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0.44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38.85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245158">
                <a:tc>
                  <a:txBody>
                    <a:bodyPr/>
                    <a:lstStyle/>
                    <a:p>
                      <a:pPr algn="ctr">
                        <a:lnSpc>
                          <a:spcPts val="5040"/>
                        </a:lnSpc>
                        <a:defRPr/>
                      </a:pPr>
                      <a:r>
                        <a:rPr lang="en-US" sz="3600">
                          <a:solidFill>
                            <a:srgbClr val="FFFFFF"/>
                          </a:solidFill>
                          <a:latin typeface="Lexend Deca"/>
                          <a:ea typeface="Lexend Deca"/>
                          <a:cs typeface="Lexend Deca"/>
                          <a:sym typeface="Lexend Deca"/>
                        </a:rPr>
                        <a:t>Multiplier = 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0.50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38.23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245158">
                <a:tc>
                  <a:txBody>
                    <a:bodyPr/>
                    <a:lstStyle/>
                    <a:p>
                      <a:pPr algn="ctr">
                        <a:lnSpc>
                          <a:spcPts val="5040"/>
                        </a:lnSpc>
                        <a:defRPr/>
                      </a:pPr>
                      <a:r>
                        <a:rPr lang="en-US" sz="3600">
                          <a:solidFill>
                            <a:srgbClr val="FFFFFF"/>
                          </a:solidFill>
                          <a:latin typeface="Lexend Deca"/>
                          <a:ea typeface="Lexend Deca"/>
                          <a:cs typeface="Lexend Deca"/>
                          <a:sym typeface="Lexend Deca"/>
                        </a:rPr>
                        <a:t>Multiplier = 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0.56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40.54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245158">
                <a:tc>
                  <a:txBody>
                    <a:bodyPr/>
                    <a:lstStyle/>
                    <a:p>
                      <a:pPr algn="ctr">
                        <a:lnSpc>
                          <a:spcPts val="5040"/>
                        </a:lnSpc>
                        <a:defRPr/>
                      </a:pPr>
                      <a:r>
                        <a:rPr lang="en-US" sz="3600">
                          <a:solidFill>
                            <a:srgbClr val="FFFFFF"/>
                          </a:solidFill>
                          <a:latin typeface="Lexend Deca"/>
                          <a:ea typeface="Lexend Deca"/>
                          <a:cs typeface="Lexend Deca"/>
                          <a:sym typeface="Lexend Deca"/>
                        </a:rPr>
                        <a:t>Multiplier = 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0.49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56.47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TextBox 6"/>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Quantitative Results: Mistral 7B Instruct (v0.3)</a:t>
            </a:r>
          </a:p>
        </p:txBody>
      </p:sp>
      <p:sp>
        <p:nvSpPr>
          <p:cNvPr id="7" name="TextBox 7"/>
          <p:cNvSpPr txBox="1"/>
          <p:nvPr/>
        </p:nvSpPr>
        <p:spPr>
          <a:xfrm>
            <a:off x="1028700" y="9182100"/>
            <a:ext cx="16230600" cy="758826"/>
          </a:xfrm>
          <a:prstGeom prst="rect">
            <a:avLst/>
          </a:prstGeom>
        </p:spPr>
        <p:txBody>
          <a:bodyPr lIns="0" tIns="0" rIns="0" bIns="0" rtlCol="0" anchor="t">
            <a:spAutoFit/>
          </a:bodyPr>
          <a:lstStyle/>
          <a:p>
            <a:pPr algn="ctr">
              <a:lnSpc>
                <a:spcPts val="6299"/>
              </a:lnSpc>
              <a:spcBef>
                <a:spcPct val="0"/>
              </a:spcBef>
            </a:pPr>
            <a:r>
              <a:rPr lang="en-US" sz="4499" i="1">
                <a:solidFill>
                  <a:srgbClr val="FFFFFF"/>
                </a:solidFill>
                <a:latin typeface="Lora Italics"/>
                <a:ea typeface="Lora Italics"/>
                <a:cs typeface="Lora Italics"/>
                <a:sym typeface="Lora Italics"/>
              </a:rPr>
              <a:t>Averaged over 740 examples (Best layer = 13)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2" name="Freeform 2"/>
          <p:cNvSpPr/>
          <p:nvPr/>
        </p:nvSpPr>
        <p:spPr>
          <a:xfrm>
            <a:off x="4107708" y="1548170"/>
            <a:ext cx="7957638" cy="8275146"/>
          </a:xfrm>
          <a:custGeom>
            <a:avLst/>
            <a:gdLst/>
            <a:ahLst/>
            <a:cxnLst/>
            <a:rect l="l" t="t" r="r" b="b"/>
            <a:pathLst>
              <a:path w="7434275" h="8275146">
                <a:moveTo>
                  <a:pt x="0" y="0"/>
                </a:moveTo>
                <a:lnTo>
                  <a:pt x="7434274" y="0"/>
                </a:lnTo>
                <a:lnTo>
                  <a:pt x="7434274" y="8275146"/>
                </a:lnTo>
                <a:lnTo>
                  <a:pt x="0" y="8275146"/>
                </a:lnTo>
                <a:lnTo>
                  <a:pt x="0" y="0"/>
                </a:lnTo>
                <a:close/>
              </a:path>
            </a:pathLst>
          </a:custGeom>
          <a:blipFill>
            <a:blip r:embed="rId3"/>
            <a:stretch>
              <a:fillRect r="-76600"/>
            </a:stretch>
          </a:blipFill>
        </p:spPr>
        <p:txBody>
          <a:bodyPr/>
          <a:lstStyle/>
          <a:p>
            <a:endParaRPr lang="en-IN"/>
          </a:p>
        </p:txBody>
      </p:sp>
      <p:sp>
        <p:nvSpPr>
          <p:cNvPr id="3" name="Freeform 3"/>
          <p:cNvSpPr/>
          <p:nvPr/>
        </p:nvSpPr>
        <p:spPr>
          <a:xfrm>
            <a:off x="1754413" y="1548170"/>
            <a:ext cx="1869699" cy="1869699"/>
          </a:xfrm>
          <a:custGeom>
            <a:avLst/>
            <a:gdLst/>
            <a:ahLst/>
            <a:cxnLst/>
            <a:rect l="l" t="t" r="r" b="b"/>
            <a:pathLst>
              <a:path w="1869699" h="1869699">
                <a:moveTo>
                  <a:pt x="0" y="0"/>
                </a:moveTo>
                <a:lnTo>
                  <a:pt x="1869699" y="0"/>
                </a:lnTo>
                <a:lnTo>
                  <a:pt x="1869699" y="1869698"/>
                </a:lnTo>
                <a:lnTo>
                  <a:pt x="0" y="1869698"/>
                </a:lnTo>
                <a:lnTo>
                  <a:pt x="0" y="0"/>
                </a:lnTo>
                <a:close/>
              </a:path>
            </a:pathLst>
          </a:custGeom>
          <a:blipFill>
            <a:blip r:embed="rId4"/>
            <a:stretch>
              <a:fillRect/>
            </a:stretch>
          </a:blipFill>
        </p:spPr>
        <p:txBody>
          <a:bodyPr/>
          <a:lstStyle/>
          <a:p>
            <a:endParaRPr lang="en-IN"/>
          </a:p>
        </p:txBody>
      </p:sp>
      <p:sp>
        <p:nvSpPr>
          <p:cNvPr id="4" name="Freeform 4"/>
          <p:cNvSpPr/>
          <p:nvPr/>
        </p:nvSpPr>
        <p:spPr>
          <a:xfrm>
            <a:off x="12672800" y="463684"/>
            <a:ext cx="4968490" cy="3276518"/>
          </a:xfrm>
          <a:custGeom>
            <a:avLst/>
            <a:gdLst/>
            <a:ahLst/>
            <a:cxnLst/>
            <a:rect l="l" t="t" r="r" b="b"/>
            <a:pathLst>
              <a:path w="4968490" h="3276518">
                <a:moveTo>
                  <a:pt x="0" y="0"/>
                </a:moveTo>
                <a:lnTo>
                  <a:pt x="4968490" y="0"/>
                </a:lnTo>
                <a:lnTo>
                  <a:pt x="4968490" y="3276518"/>
                </a:lnTo>
                <a:lnTo>
                  <a:pt x="0" y="3276518"/>
                </a:lnTo>
                <a:lnTo>
                  <a:pt x="0" y="0"/>
                </a:lnTo>
                <a:close/>
              </a:path>
            </a:pathLst>
          </a:custGeom>
          <a:blipFill>
            <a:blip r:embed="rId5"/>
            <a:stretch>
              <a:fillRect/>
            </a:stretch>
          </a:blipFill>
        </p:spPr>
        <p:txBody>
          <a:bodyPr/>
          <a:lstStyle/>
          <a:p>
            <a:endParaRPr lang="en-IN"/>
          </a:p>
        </p:txBody>
      </p:sp>
      <p:sp>
        <p:nvSpPr>
          <p:cNvPr id="5" name="Freeform 5"/>
          <p:cNvSpPr/>
          <p:nvPr/>
        </p:nvSpPr>
        <p:spPr>
          <a:xfrm>
            <a:off x="12672800" y="4194079"/>
            <a:ext cx="4968490" cy="5629237"/>
          </a:xfrm>
          <a:custGeom>
            <a:avLst/>
            <a:gdLst/>
            <a:ahLst/>
            <a:cxnLst/>
            <a:rect l="l" t="t" r="r" b="b"/>
            <a:pathLst>
              <a:path w="4968490" h="5629237">
                <a:moveTo>
                  <a:pt x="0" y="0"/>
                </a:moveTo>
                <a:lnTo>
                  <a:pt x="4968490" y="0"/>
                </a:lnTo>
                <a:lnTo>
                  <a:pt x="4968490" y="5629237"/>
                </a:lnTo>
                <a:lnTo>
                  <a:pt x="0" y="5629237"/>
                </a:lnTo>
                <a:lnTo>
                  <a:pt x="0" y="0"/>
                </a:lnTo>
                <a:close/>
              </a:path>
            </a:pathLst>
          </a:custGeom>
          <a:blipFill>
            <a:blip r:embed="rId6"/>
            <a:stretch>
              <a:fillRect l="-287095" t="-13801" r="-7843"/>
            </a:stretch>
          </a:blipFill>
        </p:spPr>
        <p:txBody>
          <a:bodyPr/>
          <a:lstStyle/>
          <a:p>
            <a:endParaRPr lang="en-IN"/>
          </a:p>
        </p:txBody>
      </p:sp>
      <p:sp>
        <p:nvSpPr>
          <p:cNvPr id="6" name="Freeform 6"/>
          <p:cNvSpPr/>
          <p:nvPr/>
        </p:nvSpPr>
        <p:spPr>
          <a:xfrm rot="-1701877">
            <a:off x="1451227" y="5026998"/>
            <a:ext cx="2476071" cy="885195"/>
          </a:xfrm>
          <a:custGeom>
            <a:avLst/>
            <a:gdLst/>
            <a:ahLst/>
            <a:cxnLst/>
            <a:rect l="l" t="t" r="r" b="b"/>
            <a:pathLst>
              <a:path w="2476071" h="885195">
                <a:moveTo>
                  <a:pt x="0" y="0"/>
                </a:moveTo>
                <a:lnTo>
                  <a:pt x="2476071" y="0"/>
                </a:lnTo>
                <a:lnTo>
                  <a:pt x="2476071" y="885195"/>
                </a:lnTo>
                <a:lnTo>
                  <a:pt x="0" y="8851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TextBox 7"/>
          <p:cNvSpPr txBox="1"/>
          <p:nvPr/>
        </p:nvSpPr>
        <p:spPr>
          <a:xfrm>
            <a:off x="387675" y="6351973"/>
            <a:ext cx="2812725" cy="756361"/>
          </a:xfrm>
          <a:prstGeom prst="rect">
            <a:avLst/>
          </a:prstGeom>
        </p:spPr>
        <p:txBody>
          <a:bodyPr wrap="square" lIns="0" tIns="0" rIns="0" bIns="0" rtlCol="0" anchor="t">
            <a:spAutoFit/>
          </a:bodyPr>
          <a:lstStyle/>
          <a:p>
            <a:pPr algn="ctr">
              <a:lnSpc>
                <a:spcPts val="6404"/>
              </a:lnSpc>
              <a:spcBef>
                <a:spcPct val="0"/>
              </a:spcBef>
            </a:pPr>
            <a:r>
              <a:rPr lang="en-US" sz="4574" dirty="0">
                <a:solidFill>
                  <a:srgbClr val="1893F8"/>
                </a:solidFill>
                <a:latin typeface="Lexend Deca"/>
                <a:ea typeface="Lexend Deca"/>
                <a:cs typeface="Lexend Deca"/>
                <a:sym typeface="Lexend Deca"/>
              </a:rPr>
              <a:t>CONTEXT</a:t>
            </a:r>
          </a:p>
        </p:txBody>
      </p:sp>
      <p:sp>
        <p:nvSpPr>
          <p:cNvPr id="8" name="TextBox 8"/>
          <p:cNvSpPr txBox="1"/>
          <p:nvPr/>
        </p:nvSpPr>
        <p:spPr>
          <a:xfrm>
            <a:off x="1028700" y="265924"/>
            <a:ext cx="5426246" cy="886601"/>
          </a:xfrm>
          <a:prstGeom prst="rect">
            <a:avLst/>
          </a:prstGeom>
        </p:spPr>
        <p:txBody>
          <a:bodyPr lIns="0" tIns="0" rIns="0" bIns="0" rtlCol="0" anchor="t">
            <a:spAutoFit/>
          </a:bodyPr>
          <a:lstStyle/>
          <a:p>
            <a:pPr algn="l">
              <a:lnSpc>
                <a:spcPts val="7307"/>
              </a:lnSpc>
              <a:spcBef>
                <a:spcPct val="0"/>
              </a:spcBef>
            </a:pPr>
            <a:r>
              <a:rPr lang="en-US" sz="5219">
                <a:solidFill>
                  <a:srgbClr val="FA8E8E"/>
                </a:solidFill>
                <a:latin typeface="Lexend Deca"/>
                <a:ea typeface="Lexend Deca"/>
                <a:cs typeface="Lexend Deca"/>
                <a:sym typeface="Lexend Deca"/>
              </a:rPr>
              <a:t>Our Motivation</a:t>
            </a:r>
          </a:p>
        </p:txBody>
      </p:sp>
      <p:pic>
        <p:nvPicPr>
          <p:cNvPr id="9" name="Picture 8">
            <a:extLst>
              <a:ext uri="{FF2B5EF4-FFF2-40B4-BE49-F238E27FC236}">
                <a16:creationId xmlns:a16="http://schemas.microsoft.com/office/drawing/2014/main" id="{CDA2EE5D-5E26-FBAF-D4F2-D5A935CEA7D3}"/>
              </a:ext>
            </a:extLst>
          </p:cNvPr>
          <p:cNvPicPr>
            <a:picLocks noChangeAspect="1"/>
          </p:cNvPicPr>
          <p:nvPr/>
        </p:nvPicPr>
        <p:blipFill rotWithShape="1">
          <a:blip r:embed="rId9"/>
          <a:srcRect l="9417" r="45537"/>
          <a:stretch/>
        </p:blipFill>
        <p:spPr>
          <a:xfrm>
            <a:off x="4114800" y="2781300"/>
            <a:ext cx="7950546" cy="704201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2" name="TextBox 2"/>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Quantitative Results: Against Baselines</a:t>
            </a:r>
          </a:p>
        </p:txBody>
      </p:sp>
      <p:sp>
        <p:nvSpPr>
          <p:cNvPr id="3" name="TextBox 3"/>
          <p:cNvSpPr txBox="1"/>
          <p:nvPr/>
        </p:nvSpPr>
        <p:spPr>
          <a:xfrm>
            <a:off x="1028700" y="9182100"/>
            <a:ext cx="16230600" cy="758826"/>
          </a:xfrm>
          <a:prstGeom prst="rect">
            <a:avLst/>
          </a:prstGeom>
        </p:spPr>
        <p:txBody>
          <a:bodyPr lIns="0" tIns="0" rIns="0" bIns="0" rtlCol="0" anchor="t">
            <a:spAutoFit/>
          </a:bodyPr>
          <a:lstStyle/>
          <a:p>
            <a:pPr algn="ctr">
              <a:lnSpc>
                <a:spcPts val="6299"/>
              </a:lnSpc>
              <a:spcBef>
                <a:spcPct val="0"/>
              </a:spcBef>
            </a:pPr>
            <a:r>
              <a:rPr lang="en-US" sz="4499" i="1">
                <a:solidFill>
                  <a:srgbClr val="FFFFFF"/>
                </a:solidFill>
                <a:latin typeface="Lora Italics"/>
                <a:ea typeface="Lora Italics"/>
                <a:cs typeface="Lora Italics"/>
                <a:sym typeface="Lora Italics"/>
              </a:rPr>
              <a:t>Averaged over 740 examples (Llama 3.1 8B)</a:t>
            </a:r>
          </a:p>
        </p:txBody>
      </p:sp>
      <p:grpSp>
        <p:nvGrpSpPr>
          <p:cNvPr id="4" name="Group 4"/>
          <p:cNvGrpSpPr/>
          <p:nvPr/>
        </p:nvGrpSpPr>
        <p:grpSpPr>
          <a:xfrm>
            <a:off x="7290304" y="6608148"/>
            <a:ext cx="1439294" cy="737876"/>
            <a:chOff x="0" y="0"/>
            <a:chExt cx="379073" cy="194338"/>
          </a:xfrm>
        </p:grpSpPr>
        <p:sp>
          <p:nvSpPr>
            <p:cNvPr id="5" name="Freeform 5"/>
            <p:cNvSpPr/>
            <p:nvPr/>
          </p:nvSpPr>
          <p:spPr>
            <a:xfrm>
              <a:off x="0" y="0"/>
              <a:ext cx="379073" cy="194338"/>
            </a:xfrm>
            <a:custGeom>
              <a:avLst/>
              <a:gdLst/>
              <a:ahLst/>
              <a:cxnLst/>
              <a:rect l="l" t="t" r="r" b="b"/>
              <a:pathLst>
                <a:path w="379073" h="194338">
                  <a:moveTo>
                    <a:pt x="0" y="0"/>
                  </a:moveTo>
                  <a:lnTo>
                    <a:pt x="379073" y="0"/>
                  </a:lnTo>
                  <a:lnTo>
                    <a:pt x="379073" y="194338"/>
                  </a:lnTo>
                  <a:lnTo>
                    <a:pt x="0" y="194338"/>
                  </a:lnTo>
                  <a:close/>
                </a:path>
              </a:pathLst>
            </a:custGeom>
            <a:solidFill>
              <a:srgbClr val="008000">
                <a:alpha val="53725"/>
              </a:srgbClr>
            </a:solidFill>
          </p:spPr>
          <p:txBody>
            <a:bodyPr/>
            <a:lstStyle/>
            <a:p>
              <a:endParaRPr lang="en-IN"/>
            </a:p>
          </p:txBody>
        </p:sp>
        <p:sp>
          <p:nvSpPr>
            <p:cNvPr id="6" name="TextBox 6"/>
            <p:cNvSpPr txBox="1"/>
            <p:nvPr/>
          </p:nvSpPr>
          <p:spPr>
            <a:xfrm>
              <a:off x="0" y="-38100"/>
              <a:ext cx="379073" cy="232438"/>
            </a:xfrm>
            <a:prstGeom prst="rect">
              <a:avLst/>
            </a:prstGeom>
          </p:spPr>
          <p:txBody>
            <a:bodyPr lIns="50800" tIns="50800" rIns="50800" bIns="50800" rtlCol="0" anchor="ctr"/>
            <a:lstStyle/>
            <a:p>
              <a:pPr algn="ctr">
                <a:lnSpc>
                  <a:spcPts val="2659"/>
                </a:lnSpc>
              </a:pPr>
              <a:endParaRPr/>
            </a:p>
          </p:txBody>
        </p:sp>
      </p:grpSp>
      <p:graphicFrame>
        <p:nvGraphicFramePr>
          <p:cNvPr id="7" name="Table 7"/>
          <p:cNvGraphicFramePr>
            <a:graphicFrameLocks noGrp="1"/>
          </p:cNvGraphicFramePr>
          <p:nvPr/>
        </p:nvGraphicFramePr>
        <p:xfrm>
          <a:off x="1028700" y="1996538"/>
          <a:ext cx="16230600" cy="5629276"/>
        </p:xfrm>
        <a:graphic>
          <a:graphicData uri="http://schemas.openxmlformats.org/drawingml/2006/table">
            <a:tbl>
              <a:tblPr/>
              <a:tblGrid>
                <a:gridCol w="5133429">
                  <a:extLst>
                    <a:ext uri="{9D8B030D-6E8A-4147-A177-3AD203B41FA5}">
                      <a16:colId xmlns:a16="http://schemas.microsoft.com/office/drawing/2014/main" val="20000"/>
                    </a:ext>
                  </a:extLst>
                </a:gridCol>
                <a:gridCol w="3643765">
                  <a:extLst>
                    <a:ext uri="{9D8B030D-6E8A-4147-A177-3AD203B41FA5}">
                      <a16:colId xmlns:a16="http://schemas.microsoft.com/office/drawing/2014/main" val="20001"/>
                    </a:ext>
                  </a:extLst>
                </a:gridCol>
                <a:gridCol w="3610671">
                  <a:extLst>
                    <a:ext uri="{9D8B030D-6E8A-4147-A177-3AD203B41FA5}">
                      <a16:colId xmlns:a16="http://schemas.microsoft.com/office/drawing/2014/main" val="20002"/>
                    </a:ext>
                  </a:extLst>
                </a:gridCol>
                <a:gridCol w="3842735">
                  <a:extLst>
                    <a:ext uri="{9D8B030D-6E8A-4147-A177-3AD203B41FA5}">
                      <a16:colId xmlns:a16="http://schemas.microsoft.com/office/drawing/2014/main" val="20003"/>
                    </a:ext>
                  </a:extLst>
                </a:gridCol>
              </a:tblGrid>
              <a:tr h="1889212">
                <a:tc>
                  <a:txBody>
                    <a:bodyPr/>
                    <a:lstStyle/>
                    <a:p>
                      <a:pPr algn="ctr">
                        <a:lnSpc>
                          <a:spcPts val="5040"/>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Faithfulness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Average Repetitions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Average </a:t>
                      </a:r>
                      <a:endParaRPr lang="en-US" sz="1100"/>
                    </a:p>
                    <a:p>
                      <a:pPr algn="ctr">
                        <a:lnSpc>
                          <a:spcPts val="5040"/>
                        </a:lnSpc>
                      </a:pPr>
                      <a:r>
                        <a:rPr lang="en-US" sz="3600">
                          <a:solidFill>
                            <a:srgbClr val="FFFFFF"/>
                          </a:solidFill>
                          <a:latin typeface="Lexend Deca"/>
                          <a:ea typeface="Lexend Deca"/>
                          <a:cs typeface="Lexend Deca"/>
                          <a:sym typeface="Lexend Deca"/>
                        </a:rPr>
                        <a:t># Words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246688">
                <a:tc>
                  <a:txBody>
                    <a:bodyPr/>
                    <a:lstStyle/>
                    <a:p>
                      <a:pPr algn="ctr">
                        <a:lnSpc>
                          <a:spcPts val="5040"/>
                        </a:lnSpc>
                        <a:defRPr/>
                      </a:pPr>
                      <a:r>
                        <a:rPr lang="en-US" sz="3600">
                          <a:solidFill>
                            <a:srgbClr val="FFFFFF"/>
                          </a:solidFill>
                          <a:latin typeface="Lexend Deca"/>
                          <a:ea typeface="Lexend Deca"/>
                          <a:cs typeface="Lexend Deca"/>
                          <a:sym typeface="Lexend Deca"/>
                        </a:rPr>
                        <a:t>Regular Decoding</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0.56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23.68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246688">
                <a:tc>
                  <a:txBody>
                    <a:bodyPr/>
                    <a:lstStyle/>
                    <a:p>
                      <a:pPr algn="ctr">
                        <a:lnSpc>
                          <a:spcPts val="5040"/>
                        </a:lnSpc>
                        <a:defRPr/>
                      </a:pPr>
                      <a:r>
                        <a:rPr lang="en-US" sz="3600">
                          <a:solidFill>
                            <a:srgbClr val="FFFFFF"/>
                          </a:solidFill>
                          <a:latin typeface="Lexend Deca"/>
                          <a:ea typeface="Lexend Deca"/>
                          <a:cs typeface="Lexend Deca"/>
                          <a:sym typeface="Lexend Deca"/>
                        </a:rPr>
                        <a:t>CAD, α = 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0.60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0.01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22.57</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246688">
                <a:tc>
                  <a:txBody>
                    <a:bodyPr/>
                    <a:lstStyle/>
                    <a:p>
                      <a:pPr algn="ctr">
                        <a:lnSpc>
                          <a:spcPts val="5040"/>
                        </a:lnSpc>
                        <a:defRPr/>
                      </a:pPr>
                      <a:r>
                        <a:rPr lang="en-US" sz="3600">
                          <a:solidFill>
                            <a:srgbClr val="FFFFFF"/>
                          </a:solidFill>
                          <a:latin typeface="Lexend Deca"/>
                          <a:ea typeface="Lexend Deca"/>
                          <a:cs typeface="Lexend Deca"/>
                          <a:sym typeface="Lexend Deca"/>
                        </a:rPr>
                        <a:t>Steering, m=2 (Ours)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0.70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17.30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2" name="Freeform 2"/>
          <p:cNvSpPr/>
          <p:nvPr/>
        </p:nvSpPr>
        <p:spPr>
          <a:xfrm>
            <a:off x="7839564" y="2846479"/>
            <a:ext cx="10129192" cy="3320655"/>
          </a:xfrm>
          <a:custGeom>
            <a:avLst/>
            <a:gdLst/>
            <a:ahLst/>
            <a:cxnLst/>
            <a:rect l="l" t="t" r="r" b="b"/>
            <a:pathLst>
              <a:path w="10129192" h="3320655">
                <a:moveTo>
                  <a:pt x="0" y="0"/>
                </a:moveTo>
                <a:lnTo>
                  <a:pt x="10129193" y="0"/>
                </a:lnTo>
                <a:lnTo>
                  <a:pt x="10129193" y="3320655"/>
                </a:lnTo>
                <a:lnTo>
                  <a:pt x="0" y="3320655"/>
                </a:lnTo>
                <a:lnTo>
                  <a:pt x="0" y="0"/>
                </a:lnTo>
                <a:close/>
              </a:path>
            </a:pathLst>
          </a:custGeom>
          <a:blipFill>
            <a:blip r:embed="rId3"/>
            <a:stretch>
              <a:fillRect/>
            </a:stretch>
          </a:blipFill>
        </p:spPr>
        <p:txBody>
          <a:bodyPr/>
          <a:lstStyle/>
          <a:p>
            <a:endParaRPr lang="en-IN"/>
          </a:p>
        </p:txBody>
      </p:sp>
      <p:sp>
        <p:nvSpPr>
          <p:cNvPr id="3" name="AutoShape 3"/>
          <p:cNvSpPr/>
          <p:nvPr/>
        </p:nvSpPr>
        <p:spPr>
          <a:xfrm flipH="1" flipV="1">
            <a:off x="3294995" y="4127900"/>
            <a:ext cx="1118298" cy="3063564"/>
          </a:xfrm>
          <a:prstGeom prst="line">
            <a:avLst/>
          </a:prstGeom>
          <a:ln w="171450" cap="flat">
            <a:solidFill>
              <a:srgbClr val="1893F8"/>
            </a:solidFill>
            <a:prstDash val="solid"/>
            <a:headEnd type="none" w="sm" len="sm"/>
            <a:tailEnd type="triangle" w="lg" len="med"/>
          </a:ln>
        </p:spPr>
        <p:txBody>
          <a:bodyPr/>
          <a:lstStyle/>
          <a:p>
            <a:endParaRPr lang="en-IN"/>
          </a:p>
        </p:txBody>
      </p:sp>
      <p:sp>
        <p:nvSpPr>
          <p:cNvPr id="4" name="AutoShape 4"/>
          <p:cNvSpPr/>
          <p:nvPr/>
        </p:nvSpPr>
        <p:spPr>
          <a:xfrm>
            <a:off x="4405105" y="7132520"/>
            <a:ext cx="2189339" cy="1134352"/>
          </a:xfrm>
          <a:prstGeom prst="line">
            <a:avLst/>
          </a:prstGeom>
          <a:ln w="171450" cap="flat">
            <a:solidFill>
              <a:srgbClr val="EF3A5D"/>
            </a:solidFill>
            <a:prstDash val="solid"/>
            <a:headEnd type="none" w="sm" len="sm"/>
            <a:tailEnd type="triangle" w="lg" len="med"/>
          </a:ln>
        </p:spPr>
        <p:txBody>
          <a:bodyPr/>
          <a:lstStyle/>
          <a:p>
            <a:endParaRPr lang="en-IN"/>
          </a:p>
        </p:txBody>
      </p:sp>
      <p:sp>
        <p:nvSpPr>
          <p:cNvPr id="5" name="TextBox 5"/>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dirty="0">
                <a:solidFill>
                  <a:srgbClr val="FA8E8E"/>
                </a:solidFill>
                <a:latin typeface="Lexend Deca"/>
                <a:ea typeface="Lexend Deca"/>
                <a:cs typeface="Lexend Deca"/>
                <a:sym typeface="Lexend Deca"/>
              </a:rPr>
              <a:t>Additional Results: Grounding the Output</a:t>
            </a:r>
          </a:p>
        </p:txBody>
      </p:sp>
      <p:sp>
        <p:nvSpPr>
          <p:cNvPr id="6" name="TextBox 6"/>
          <p:cNvSpPr txBox="1"/>
          <p:nvPr/>
        </p:nvSpPr>
        <p:spPr>
          <a:xfrm>
            <a:off x="419225" y="3192731"/>
            <a:ext cx="4187044" cy="722419"/>
          </a:xfrm>
          <a:prstGeom prst="rect">
            <a:avLst/>
          </a:prstGeom>
        </p:spPr>
        <p:txBody>
          <a:bodyPr lIns="0" tIns="0" rIns="0" bIns="0" rtlCol="0" anchor="t">
            <a:spAutoFit/>
          </a:bodyPr>
          <a:lstStyle/>
          <a:p>
            <a:pPr algn="ctr">
              <a:lnSpc>
                <a:spcPts val="5856"/>
              </a:lnSpc>
              <a:spcBef>
                <a:spcPct val="0"/>
              </a:spcBef>
            </a:pPr>
            <a:r>
              <a:rPr lang="en-US" sz="4183" dirty="0">
                <a:solidFill>
                  <a:srgbClr val="1893F8"/>
                </a:solidFill>
                <a:latin typeface="Lexend Deca"/>
                <a:ea typeface="Lexend Deca"/>
                <a:cs typeface="Lexend Deca"/>
                <a:sym typeface="Lexend Deca"/>
              </a:rPr>
              <a:t>Context Vector</a:t>
            </a:r>
          </a:p>
        </p:txBody>
      </p:sp>
      <p:grpSp>
        <p:nvGrpSpPr>
          <p:cNvPr id="7" name="Group 7"/>
          <p:cNvGrpSpPr/>
          <p:nvPr/>
        </p:nvGrpSpPr>
        <p:grpSpPr>
          <a:xfrm>
            <a:off x="9067800" y="7191464"/>
            <a:ext cx="7575033" cy="1883948"/>
            <a:chOff x="-101600" y="0"/>
            <a:chExt cx="10100044" cy="2511930"/>
          </a:xfrm>
        </p:grpSpPr>
        <p:sp>
          <p:nvSpPr>
            <p:cNvPr id="8" name="Freeform 8"/>
            <p:cNvSpPr/>
            <p:nvPr/>
          </p:nvSpPr>
          <p:spPr>
            <a:xfrm rot="-5400000">
              <a:off x="4422926" y="-3526779"/>
              <a:ext cx="1373646" cy="8427204"/>
            </a:xfrm>
            <a:custGeom>
              <a:avLst/>
              <a:gdLst/>
              <a:ahLst/>
              <a:cxnLst/>
              <a:rect l="l" t="t" r="r" b="b"/>
              <a:pathLst>
                <a:path w="1373646" h="8427204">
                  <a:moveTo>
                    <a:pt x="0" y="0"/>
                  </a:moveTo>
                  <a:lnTo>
                    <a:pt x="1373646" y="0"/>
                  </a:lnTo>
                  <a:lnTo>
                    <a:pt x="1373646" y="8427204"/>
                  </a:lnTo>
                  <a:lnTo>
                    <a:pt x="0" y="8427204"/>
                  </a:lnTo>
                  <a:lnTo>
                    <a:pt x="0" y="0"/>
                  </a:lnTo>
                  <a:close/>
                </a:path>
              </a:pathLst>
            </a:custGeom>
            <a:blipFill>
              <a:blip r:embed="rId4"/>
              <a:stretch>
                <a:fillRect l="-773312" t="-80962" r="-869172" b="-103064"/>
              </a:stretch>
            </a:blipFill>
          </p:spPr>
          <p:txBody>
            <a:bodyPr/>
            <a:lstStyle/>
            <a:p>
              <a:endParaRPr lang="en-IN" dirty="0"/>
            </a:p>
          </p:txBody>
        </p:sp>
        <p:sp>
          <p:nvSpPr>
            <p:cNvPr id="9" name="TextBox 9"/>
            <p:cNvSpPr txBox="1"/>
            <p:nvPr/>
          </p:nvSpPr>
          <p:spPr>
            <a:xfrm>
              <a:off x="-101600" y="1130181"/>
              <a:ext cx="1117600" cy="1228370"/>
            </a:xfrm>
            <a:prstGeom prst="rect">
              <a:avLst/>
            </a:prstGeom>
          </p:spPr>
          <p:txBody>
            <a:bodyPr wrap="square" lIns="0" tIns="0" rIns="0" bIns="0" rtlCol="0" anchor="t">
              <a:spAutoFit/>
            </a:bodyPr>
            <a:lstStyle/>
            <a:p>
              <a:pPr algn="ctr">
                <a:lnSpc>
                  <a:spcPts val="7679"/>
                </a:lnSpc>
                <a:spcBef>
                  <a:spcPct val="0"/>
                </a:spcBef>
              </a:pPr>
              <a:r>
                <a:rPr lang="en-US" sz="5485" dirty="0">
                  <a:solidFill>
                    <a:srgbClr val="FFFFFF"/>
                  </a:solidFill>
                  <a:latin typeface="Lora"/>
                  <a:ea typeface="Lora"/>
                  <a:cs typeface="Lora"/>
                  <a:sym typeface="Lora"/>
                </a:rPr>
                <a:t>-1</a:t>
              </a:r>
            </a:p>
          </p:txBody>
        </p:sp>
        <p:sp>
          <p:nvSpPr>
            <p:cNvPr id="10" name="TextBox 10"/>
            <p:cNvSpPr txBox="1"/>
            <p:nvPr/>
          </p:nvSpPr>
          <p:spPr>
            <a:xfrm>
              <a:off x="9660571" y="1095056"/>
              <a:ext cx="337873" cy="1205061"/>
            </a:xfrm>
            <a:prstGeom prst="rect">
              <a:avLst/>
            </a:prstGeom>
          </p:spPr>
          <p:txBody>
            <a:bodyPr lIns="0" tIns="0" rIns="0" bIns="0" rtlCol="0" anchor="t">
              <a:spAutoFit/>
            </a:bodyPr>
            <a:lstStyle/>
            <a:p>
              <a:pPr algn="ctr">
                <a:lnSpc>
                  <a:spcPts val="7671"/>
                </a:lnSpc>
                <a:spcBef>
                  <a:spcPct val="0"/>
                </a:spcBef>
              </a:pPr>
              <a:r>
                <a:rPr lang="en-US" sz="5479">
                  <a:solidFill>
                    <a:srgbClr val="FFFFFF"/>
                  </a:solidFill>
                  <a:latin typeface="Lora"/>
                  <a:ea typeface="Lora"/>
                  <a:cs typeface="Lora"/>
                  <a:sym typeface="Lora"/>
                </a:rPr>
                <a:t>1</a:t>
              </a:r>
            </a:p>
          </p:txBody>
        </p:sp>
        <p:sp>
          <p:nvSpPr>
            <p:cNvPr id="11" name="TextBox 11"/>
            <p:cNvSpPr txBox="1"/>
            <p:nvPr/>
          </p:nvSpPr>
          <p:spPr>
            <a:xfrm>
              <a:off x="4821618" y="1306869"/>
              <a:ext cx="576262" cy="1205061"/>
            </a:xfrm>
            <a:prstGeom prst="rect">
              <a:avLst/>
            </a:prstGeom>
          </p:spPr>
          <p:txBody>
            <a:bodyPr lIns="0" tIns="0" rIns="0" bIns="0" rtlCol="0" anchor="t">
              <a:spAutoFit/>
            </a:bodyPr>
            <a:lstStyle/>
            <a:p>
              <a:pPr algn="ctr">
                <a:lnSpc>
                  <a:spcPts val="7671"/>
                </a:lnSpc>
                <a:spcBef>
                  <a:spcPct val="0"/>
                </a:spcBef>
              </a:pPr>
              <a:r>
                <a:rPr lang="en-US" sz="5479">
                  <a:solidFill>
                    <a:srgbClr val="FFFFFF"/>
                  </a:solidFill>
                  <a:latin typeface="Lora"/>
                  <a:ea typeface="Lora"/>
                  <a:cs typeface="Lora"/>
                  <a:sym typeface="Lora"/>
                </a:rPr>
                <a:t>0</a:t>
              </a:r>
            </a:p>
          </p:txBody>
        </p:sp>
      </p:grpSp>
      <p:sp>
        <p:nvSpPr>
          <p:cNvPr id="12" name="TextBox 12"/>
          <p:cNvSpPr txBox="1"/>
          <p:nvPr/>
        </p:nvSpPr>
        <p:spPr>
          <a:xfrm>
            <a:off x="5278936" y="6721615"/>
            <a:ext cx="1558233" cy="736085"/>
          </a:xfrm>
          <a:prstGeom prst="rect">
            <a:avLst/>
          </a:prstGeom>
        </p:spPr>
        <p:txBody>
          <a:bodyPr lIns="0" tIns="0" rIns="0" bIns="0" rtlCol="0" anchor="t">
            <a:spAutoFit/>
          </a:bodyPr>
          <a:lstStyle/>
          <a:p>
            <a:pPr algn="ctr">
              <a:lnSpc>
                <a:spcPts val="5991"/>
              </a:lnSpc>
              <a:spcBef>
                <a:spcPct val="0"/>
              </a:spcBef>
            </a:pPr>
            <a:r>
              <a:rPr lang="en-US" sz="4279">
                <a:solidFill>
                  <a:srgbClr val="FA8E8E"/>
                </a:solidFill>
                <a:latin typeface="Lexend Deca"/>
                <a:ea typeface="Lexend Deca"/>
                <a:cs typeface="Lexend Deca"/>
                <a:sym typeface="Lexend Deca"/>
              </a:rPr>
              <a:t>“22”</a:t>
            </a:r>
          </a:p>
        </p:txBody>
      </p:sp>
      <p:sp>
        <p:nvSpPr>
          <p:cNvPr id="15" name="TextBox 14">
            <a:extLst>
              <a:ext uri="{FF2B5EF4-FFF2-40B4-BE49-F238E27FC236}">
                <a16:creationId xmlns:a16="http://schemas.microsoft.com/office/drawing/2014/main" id="{96E200AD-E473-19E8-CF69-9BEB10E6954E}"/>
              </a:ext>
            </a:extLst>
          </p:cNvPr>
          <p:cNvSpPr txBox="1"/>
          <p:nvPr/>
        </p:nvSpPr>
        <p:spPr>
          <a:xfrm>
            <a:off x="1906864" y="1492540"/>
            <a:ext cx="17371736" cy="679160"/>
          </a:xfrm>
          <a:prstGeom prst="rect">
            <a:avLst/>
          </a:prstGeom>
          <a:noFill/>
        </p:spPr>
        <p:txBody>
          <a:bodyPr wrap="square">
            <a:spAutoFit/>
          </a:bodyPr>
          <a:lstStyle/>
          <a:p>
            <a:pPr algn="l">
              <a:lnSpc>
                <a:spcPts val="4759"/>
              </a:lnSpc>
              <a:spcBef>
                <a:spcPct val="0"/>
              </a:spcBef>
            </a:pPr>
            <a:r>
              <a:rPr lang="en-US" sz="3800" dirty="0">
                <a:solidFill>
                  <a:srgbClr val="FFFFFF"/>
                </a:solidFill>
                <a:latin typeface="Lora" pitchFamily="2" charset="0"/>
                <a:ea typeface="Lexend Deca"/>
                <a:cs typeface="Lexend Deca"/>
                <a:sym typeface="Lexend Deca"/>
              </a:rPr>
              <a:t>Context: The fourth season of Chicago Fire contained 775 episodes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2" name="Freeform 2"/>
          <p:cNvSpPr/>
          <p:nvPr/>
        </p:nvSpPr>
        <p:spPr>
          <a:xfrm>
            <a:off x="7839564" y="2846479"/>
            <a:ext cx="10129192" cy="3320655"/>
          </a:xfrm>
          <a:custGeom>
            <a:avLst/>
            <a:gdLst/>
            <a:ahLst/>
            <a:cxnLst/>
            <a:rect l="l" t="t" r="r" b="b"/>
            <a:pathLst>
              <a:path w="10129192" h="3320655">
                <a:moveTo>
                  <a:pt x="0" y="0"/>
                </a:moveTo>
                <a:lnTo>
                  <a:pt x="10129193" y="0"/>
                </a:lnTo>
                <a:lnTo>
                  <a:pt x="10129193" y="3320655"/>
                </a:lnTo>
                <a:lnTo>
                  <a:pt x="0" y="3320655"/>
                </a:lnTo>
                <a:lnTo>
                  <a:pt x="0" y="0"/>
                </a:lnTo>
                <a:close/>
              </a:path>
            </a:pathLst>
          </a:custGeom>
          <a:blipFill>
            <a:blip r:embed="rId3"/>
            <a:stretch>
              <a:fillRect/>
            </a:stretch>
          </a:blipFill>
        </p:spPr>
        <p:txBody>
          <a:bodyPr/>
          <a:lstStyle/>
          <a:p>
            <a:endParaRPr lang="en-IN"/>
          </a:p>
        </p:txBody>
      </p:sp>
      <p:sp>
        <p:nvSpPr>
          <p:cNvPr id="3" name="AutoShape 3"/>
          <p:cNvSpPr/>
          <p:nvPr/>
        </p:nvSpPr>
        <p:spPr>
          <a:xfrm flipH="1" flipV="1">
            <a:off x="3294995" y="4127900"/>
            <a:ext cx="1118298" cy="3063564"/>
          </a:xfrm>
          <a:prstGeom prst="line">
            <a:avLst/>
          </a:prstGeom>
          <a:ln w="171450" cap="flat">
            <a:solidFill>
              <a:srgbClr val="1893F8"/>
            </a:solidFill>
            <a:prstDash val="solid"/>
            <a:headEnd type="none" w="sm" len="sm"/>
            <a:tailEnd type="triangle" w="lg" len="med"/>
          </a:ln>
        </p:spPr>
        <p:txBody>
          <a:bodyPr/>
          <a:lstStyle/>
          <a:p>
            <a:endParaRPr lang="en-IN"/>
          </a:p>
        </p:txBody>
      </p:sp>
      <p:sp>
        <p:nvSpPr>
          <p:cNvPr id="4" name="AutoShape 4"/>
          <p:cNvSpPr/>
          <p:nvPr/>
        </p:nvSpPr>
        <p:spPr>
          <a:xfrm flipV="1">
            <a:off x="4413293" y="5247741"/>
            <a:ext cx="1517201" cy="1943723"/>
          </a:xfrm>
          <a:prstGeom prst="line">
            <a:avLst/>
          </a:prstGeom>
          <a:ln w="171450" cap="flat">
            <a:solidFill>
              <a:srgbClr val="FFFFFF"/>
            </a:solidFill>
            <a:prstDash val="solid"/>
            <a:headEnd type="none" w="sm" len="sm"/>
            <a:tailEnd type="triangle" w="lg" len="med"/>
          </a:ln>
        </p:spPr>
        <p:txBody>
          <a:bodyPr/>
          <a:lstStyle/>
          <a:p>
            <a:endParaRPr lang="en-IN"/>
          </a:p>
        </p:txBody>
      </p:sp>
      <p:sp>
        <p:nvSpPr>
          <p:cNvPr id="5" name="TextBox 5"/>
          <p:cNvSpPr txBox="1"/>
          <p:nvPr/>
        </p:nvSpPr>
        <p:spPr>
          <a:xfrm>
            <a:off x="419225" y="3192731"/>
            <a:ext cx="4187044" cy="722419"/>
          </a:xfrm>
          <a:prstGeom prst="rect">
            <a:avLst/>
          </a:prstGeom>
        </p:spPr>
        <p:txBody>
          <a:bodyPr lIns="0" tIns="0" rIns="0" bIns="0" rtlCol="0" anchor="t">
            <a:spAutoFit/>
          </a:bodyPr>
          <a:lstStyle/>
          <a:p>
            <a:pPr algn="ctr">
              <a:lnSpc>
                <a:spcPts val="5856"/>
              </a:lnSpc>
              <a:spcBef>
                <a:spcPct val="0"/>
              </a:spcBef>
            </a:pPr>
            <a:r>
              <a:rPr lang="en-US" sz="4183">
                <a:solidFill>
                  <a:srgbClr val="1893F8"/>
                </a:solidFill>
                <a:latin typeface="Lexend Deca"/>
                <a:ea typeface="Lexend Deca"/>
                <a:cs typeface="Lexend Deca"/>
                <a:sym typeface="Lexend Deca"/>
              </a:rPr>
              <a:t>Context Vector</a:t>
            </a:r>
          </a:p>
        </p:txBody>
      </p:sp>
      <p:sp>
        <p:nvSpPr>
          <p:cNvPr id="6" name="TextBox 6"/>
          <p:cNvSpPr txBox="1"/>
          <p:nvPr/>
        </p:nvSpPr>
        <p:spPr>
          <a:xfrm>
            <a:off x="5158009" y="4421081"/>
            <a:ext cx="1544970" cy="722419"/>
          </a:xfrm>
          <a:prstGeom prst="rect">
            <a:avLst/>
          </a:prstGeom>
        </p:spPr>
        <p:txBody>
          <a:bodyPr lIns="0" tIns="0" rIns="0" bIns="0" rtlCol="0" anchor="t">
            <a:spAutoFit/>
          </a:bodyPr>
          <a:lstStyle/>
          <a:p>
            <a:pPr algn="ctr">
              <a:lnSpc>
                <a:spcPts val="5865"/>
              </a:lnSpc>
              <a:spcBef>
                <a:spcPct val="0"/>
              </a:spcBef>
            </a:pPr>
            <a:r>
              <a:rPr lang="en-US" sz="4189">
                <a:solidFill>
                  <a:srgbClr val="FFFFF9"/>
                </a:solidFill>
                <a:latin typeface="Lexend Deca"/>
                <a:ea typeface="Lexend Deca"/>
                <a:cs typeface="Lexend Deca"/>
                <a:sym typeface="Lexend Deca"/>
              </a:rPr>
              <a:t>“775”</a:t>
            </a:r>
          </a:p>
        </p:txBody>
      </p:sp>
      <p:grpSp>
        <p:nvGrpSpPr>
          <p:cNvPr id="7" name="Group 7"/>
          <p:cNvGrpSpPr/>
          <p:nvPr/>
        </p:nvGrpSpPr>
        <p:grpSpPr>
          <a:xfrm>
            <a:off x="9144000" y="7191464"/>
            <a:ext cx="7498833" cy="1883948"/>
            <a:chOff x="0" y="0"/>
            <a:chExt cx="9998444" cy="2511930"/>
          </a:xfrm>
        </p:grpSpPr>
        <p:sp>
          <p:nvSpPr>
            <p:cNvPr id="8" name="Freeform 8"/>
            <p:cNvSpPr/>
            <p:nvPr/>
          </p:nvSpPr>
          <p:spPr>
            <a:xfrm rot="-5400000">
              <a:off x="4422926" y="-3526779"/>
              <a:ext cx="1373646" cy="8427204"/>
            </a:xfrm>
            <a:custGeom>
              <a:avLst/>
              <a:gdLst/>
              <a:ahLst/>
              <a:cxnLst/>
              <a:rect l="l" t="t" r="r" b="b"/>
              <a:pathLst>
                <a:path w="1373646" h="8427204">
                  <a:moveTo>
                    <a:pt x="0" y="0"/>
                  </a:moveTo>
                  <a:lnTo>
                    <a:pt x="1373646" y="0"/>
                  </a:lnTo>
                  <a:lnTo>
                    <a:pt x="1373646" y="8427204"/>
                  </a:lnTo>
                  <a:lnTo>
                    <a:pt x="0" y="8427204"/>
                  </a:lnTo>
                  <a:lnTo>
                    <a:pt x="0" y="0"/>
                  </a:lnTo>
                  <a:close/>
                </a:path>
              </a:pathLst>
            </a:custGeom>
            <a:blipFill>
              <a:blip r:embed="rId4"/>
              <a:stretch>
                <a:fillRect l="-773312" t="-80962" r="-869172" b="-103064"/>
              </a:stretch>
            </a:blipFill>
          </p:spPr>
          <p:txBody>
            <a:bodyPr/>
            <a:lstStyle/>
            <a:p>
              <a:endParaRPr lang="en-IN"/>
            </a:p>
          </p:txBody>
        </p:sp>
        <p:sp>
          <p:nvSpPr>
            <p:cNvPr id="9" name="TextBox 9"/>
            <p:cNvSpPr txBox="1"/>
            <p:nvPr/>
          </p:nvSpPr>
          <p:spPr>
            <a:xfrm>
              <a:off x="0" y="1095056"/>
              <a:ext cx="896147" cy="1228370"/>
            </a:xfrm>
            <a:prstGeom prst="rect">
              <a:avLst/>
            </a:prstGeom>
          </p:spPr>
          <p:txBody>
            <a:bodyPr wrap="square" lIns="0" tIns="0" rIns="0" bIns="0" rtlCol="0" anchor="t">
              <a:spAutoFit/>
            </a:bodyPr>
            <a:lstStyle/>
            <a:p>
              <a:pPr algn="ctr">
                <a:lnSpc>
                  <a:spcPts val="7679"/>
                </a:lnSpc>
                <a:spcBef>
                  <a:spcPct val="0"/>
                </a:spcBef>
              </a:pPr>
              <a:r>
                <a:rPr lang="en-US" sz="5485" dirty="0">
                  <a:solidFill>
                    <a:srgbClr val="FFFFFF"/>
                  </a:solidFill>
                  <a:latin typeface="Lora"/>
                  <a:ea typeface="Lora"/>
                  <a:cs typeface="Lora"/>
                  <a:sym typeface="Lora"/>
                </a:rPr>
                <a:t>-1</a:t>
              </a:r>
            </a:p>
          </p:txBody>
        </p:sp>
        <p:sp>
          <p:nvSpPr>
            <p:cNvPr id="10" name="TextBox 10"/>
            <p:cNvSpPr txBox="1"/>
            <p:nvPr/>
          </p:nvSpPr>
          <p:spPr>
            <a:xfrm>
              <a:off x="9660571" y="1095056"/>
              <a:ext cx="337873" cy="1205061"/>
            </a:xfrm>
            <a:prstGeom prst="rect">
              <a:avLst/>
            </a:prstGeom>
          </p:spPr>
          <p:txBody>
            <a:bodyPr lIns="0" tIns="0" rIns="0" bIns="0" rtlCol="0" anchor="t">
              <a:spAutoFit/>
            </a:bodyPr>
            <a:lstStyle/>
            <a:p>
              <a:pPr algn="ctr">
                <a:lnSpc>
                  <a:spcPts val="7671"/>
                </a:lnSpc>
                <a:spcBef>
                  <a:spcPct val="0"/>
                </a:spcBef>
              </a:pPr>
              <a:r>
                <a:rPr lang="en-US" sz="5479">
                  <a:solidFill>
                    <a:srgbClr val="FFFFFF"/>
                  </a:solidFill>
                  <a:latin typeface="Lora"/>
                  <a:ea typeface="Lora"/>
                  <a:cs typeface="Lora"/>
                  <a:sym typeface="Lora"/>
                </a:rPr>
                <a:t>1</a:t>
              </a:r>
            </a:p>
          </p:txBody>
        </p:sp>
        <p:sp>
          <p:nvSpPr>
            <p:cNvPr id="11" name="TextBox 11"/>
            <p:cNvSpPr txBox="1"/>
            <p:nvPr/>
          </p:nvSpPr>
          <p:spPr>
            <a:xfrm>
              <a:off x="4821618" y="1306869"/>
              <a:ext cx="576262" cy="1205061"/>
            </a:xfrm>
            <a:prstGeom prst="rect">
              <a:avLst/>
            </a:prstGeom>
          </p:spPr>
          <p:txBody>
            <a:bodyPr lIns="0" tIns="0" rIns="0" bIns="0" rtlCol="0" anchor="t">
              <a:spAutoFit/>
            </a:bodyPr>
            <a:lstStyle/>
            <a:p>
              <a:pPr algn="ctr">
                <a:lnSpc>
                  <a:spcPts val="7671"/>
                </a:lnSpc>
                <a:spcBef>
                  <a:spcPct val="0"/>
                </a:spcBef>
              </a:pPr>
              <a:r>
                <a:rPr lang="en-US" sz="5479">
                  <a:solidFill>
                    <a:srgbClr val="FFFFFF"/>
                  </a:solidFill>
                  <a:latin typeface="Lora"/>
                  <a:ea typeface="Lora"/>
                  <a:cs typeface="Lora"/>
                  <a:sym typeface="Lora"/>
                </a:rPr>
                <a:t>0</a:t>
              </a:r>
            </a:p>
          </p:txBody>
        </p:sp>
      </p:grpSp>
      <p:sp>
        <p:nvSpPr>
          <p:cNvPr id="12" name="TextBox 12"/>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Additional Results: Grounding the Output</a:t>
            </a:r>
          </a:p>
        </p:txBody>
      </p:sp>
      <p:sp>
        <p:nvSpPr>
          <p:cNvPr id="13" name="TextBox 12">
            <a:extLst>
              <a:ext uri="{FF2B5EF4-FFF2-40B4-BE49-F238E27FC236}">
                <a16:creationId xmlns:a16="http://schemas.microsoft.com/office/drawing/2014/main" id="{B390E45D-F322-65CB-E5BB-11AEB5981C0B}"/>
              </a:ext>
            </a:extLst>
          </p:cNvPr>
          <p:cNvSpPr txBox="1"/>
          <p:nvPr/>
        </p:nvSpPr>
        <p:spPr>
          <a:xfrm>
            <a:off x="1906864" y="1492540"/>
            <a:ext cx="17371736" cy="679160"/>
          </a:xfrm>
          <a:prstGeom prst="rect">
            <a:avLst/>
          </a:prstGeom>
          <a:noFill/>
        </p:spPr>
        <p:txBody>
          <a:bodyPr wrap="square">
            <a:spAutoFit/>
          </a:bodyPr>
          <a:lstStyle/>
          <a:p>
            <a:pPr algn="l">
              <a:lnSpc>
                <a:spcPts val="4759"/>
              </a:lnSpc>
              <a:spcBef>
                <a:spcPct val="0"/>
              </a:spcBef>
            </a:pPr>
            <a:r>
              <a:rPr lang="en-US" sz="3800" dirty="0">
                <a:solidFill>
                  <a:srgbClr val="FFFFFF"/>
                </a:solidFill>
                <a:latin typeface="Lora" pitchFamily="2" charset="0"/>
                <a:ea typeface="Lexend Deca"/>
                <a:cs typeface="Lexend Deca"/>
                <a:sym typeface="Lexend Deca"/>
              </a:rPr>
              <a:t>Context: The fourth season of Chicago Fire contained 775 episodes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2" name="TextBox 2"/>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Limitations</a:t>
            </a:r>
          </a:p>
        </p:txBody>
      </p:sp>
      <p:grpSp>
        <p:nvGrpSpPr>
          <p:cNvPr id="3" name="Group 3"/>
          <p:cNvGrpSpPr/>
          <p:nvPr/>
        </p:nvGrpSpPr>
        <p:grpSpPr>
          <a:xfrm>
            <a:off x="9369009" y="4724469"/>
            <a:ext cx="6392280" cy="3291737"/>
            <a:chOff x="0" y="0"/>
            <a:chExt cx="8523040" cy="4388983"/>
          </a:xfrm>
        </p:grpSpPr>
        <p:grpSp>
          <p:nvGrpSpPr>
            <p:cNvPr id="4" name="Group 4"/>
            <p:cNvGrpSpPr/>
            <p:nvPr/>
          </p:nvGrpSpPr>
          <p:grpSpPr>
            <a:xfrm>
              <a:off x="0" y="0"/>
              <a:ext cx="8523040" cy="4388983"/>
              <a:chOff x="0" y="0"/>
              <a:chExt cx="1035818" cy="533400"/>
            </a:xfrm>
          </p:grpSpPr>
          <p:sp>
            <p:nvSpPr>
              <p:cNvPr id="5" name="Freeform 5"/>
              <p:cNvSpPr/>
              <p:nvPr/>
            </p:nvSpPr>
            <p:spPr>
              <a:xfrm>
                <a:off x="0" y="0"/>
                <a:ext cx="1051008" cy="537638"/>
              </a:xfrm>
              <a:custGeom>
                <a:avLst/>
                <a:gdLst/>
                <a:ahLst/>
                <a:cxnLst/>
                <a:rect l="l" t="t" r="r" b="b"/>
                <a:pathLst>
                  <a:path w="1051008" h="537638">
                    <a:moveTo>
                      <a:pt x="588115" y="0"/>
                    </a:moveTo>
                    <a:cubicBezTo>
                      <a:pt x="599477" y="0"/>
                      <a:pt x="610906" y="0"/>
                      <a:pt x="622245" y="0"/>
                    </a:cubicBezTo>
                    <a:cubicBezTo>
                      <a:pt x="712648" y="8909"/>
                      <a:pt x="769145" y="38564"/>
                      <a:pt x="794879" y="87090"/>
                    </a:cubicBezTo>
                    <a:cubicBezTo>
                      <a:pt x="945595" y="80618"/>
                      <a:pt x="1051008" y="172373"/>
                      <a:pt x="988394" y="262426"/>
                    </a:cubicBezTo>
                    <a:cubicBezTo>
                      <a:pt x="1010601" y="281349"/>
                      <a:pt x="1029128" y="302517"/>
                      <a:pt x="1035818" y="330926"/>
                    </a:cubicBezTo>
                    <a:cubicBezTo>
                      <a:pt x="1035818" y="339065"/>
                      <a:pt x="1035818" y="347184"/>
                      <a:pt x="1035818" y="355321"/>
                    </a:cubicBezTo>
                    <a:cubicBezTo>
                      <a:pt x="1015879" y="427627"/>
                      <a:pt x="930079" y="476486"/>
                      <a:pt x="789219" y="463333"/>
                    </a:cubicBezTo>
                    <a:cubicBezTo>
                      <a:pt x="752977" y="500459"/>
                      <a:pt x="688487" y="537638"/>
                      <a:pt x="588136" y="533008"/>
                    </a:cubicBezTo>
                    <a:cubicBezTo>
                      <a:pt x="536266" y="530570"/>
                      <a:pt x="500181" y="516453"/>
                      <a:pt x="468586" y="499302"/>
                    </a:cubicBezTo>
                    <a:cubicBezTo>
                      <a:pt x="435309" y="513559"/>
                      <a:pt x="399269" y="524747"/>
                      <a:pt x="347197" y="524871"/>
                    </a:cubicBezTo>
                    <a:cubicBezTo>
                      <a:pt x="226726" y="525082"/>
                      <a:pt x="146136" y="470155"/>
                      <a:pt x="144182" y="394815"/>
                    </a:cubicBezTo>
                    <a:cubicBezTo>
                      <a:pt x="66736" y="377190"/>
                      <a:pt x="14281" y="344291"/>
                      <a:pt x="0" y="287995"/>
                    </a:cubicBezTo>
                    <a:cubicBezTo>
                      <a:pt x="0" y="279858"/>
                      <a:pt x="0" y="271704"/>
                      <a:pt x="0" y="263601"/>
                    </a:cubicBezTo>
                    <a:cubicBezTo>
                      <a:pt x="15763" y="207816"/>
                      <a:pt x="65366" y="172776"/>
                      <a:pt x="147955" y="157922"/>
                    </a:cubicBezTo>
                    <a:cubicBezTo>
                      <a:pt x="142992" y="63818"/>
                      <a:pt x="308193" y="5016"/>
                      <a:pt x="443910" y="46474"/>
                    </a:cubicBezTo>
                    <a:cubicBezTo>
                      <a:pt x="476222" y="25973"/>
                      <a:pt x="521939" y="3613"/>
                      <a:pt x="588115" y="0"/>
                    </a:cubicBezTo>
                    <a:close/>
                  </a:path>
                </a:pathLst>
              </a:custGeom>
              <a:solidFill>
                <a:srgbClr val="B1D4E0"/>
              </a:solidFill>
              <a:ln w="12700">
                <a:solidFill>
                  <a:srgbClr val="000000"/>
                </a:solidFill>
              </a:ln>
            </p:spPr>
            <p:txBody>
              <a:bodyPr/>
              <a:lstStyle/>
              <a:p>
                <a:endParaRPr lang="en-IN"/>
              </a:p>
            </p:txBody>
          </p:sp>
        </p:grpSp>
        <p:sp>
          <p:nvSpPr>
            <p:cNvPr id="6" name="TextBox 6"/>
            <p:cNvSpPr txBox="1"/>
            <p:nvPr/>
          </p:nvSpPr>
          <p:spPr>
            <a:xfrm>
              <a:off x="1175823" y="944667"/>
              <a:ext cx="6595243" cy="2593594"/>
            </a:xfrm>
            <a:prstGeom prst="rect">
              <a:avLst/>
            </a:prstGeom>
          </p:spPr>
          <p:txBody>
            <a:bodyPr lIns="0" tIns="0" rIns="0" bIns="0" rtlCol="0" anchor="t">
              <a:spAutoFit/>
            </a:bodyPr>
            <a:lstStyle/>
            <a:p>
              <a:pPr algn="ctr">
                <a:lnSpc>
                  <a:spcPts val="5296"/>
                </a:lnSpc>
                <a:spcBef>
                  <a:spcPct val="0"/>
                </a:spcBef>
              </a:pPr>
              <a:r>
                <a:rPr lang="en-US" sz="3782">
                  <a:solidFill>
                    <a:srgbClr val="150C19"/>
                  </a:solidFill>
                  <a:latin typeface="Lexend Deca"/>
                  <a:ea typeface="Lexend Deca"/>
                  <a:cs typeface="Lexend Deca"/>
                  <a:sym typeface="Lexend Deca"/>
                </a:rPr>
                <a:t>Currently only reliable for medium-size models (7-8B)</a:t>
              </a:r>
            </a:p>
          </p:txBody>
        </p:sp>
      </p:grpSp>
      <p:grpSp>
        <p:nvGrpSpPr>
          <p:cNvPr id="7" name="Group 7"/>
          <p:cNvGrpSpPr/>
          <p:nvPr/>
        </p:nvGrpSpPr>
        <p:grpSpPr>
          <a:xfrm>
            <a:off x="9371719" y="746763"/>
            <a:ext cx="6389571" cy="3330646"/>
            <a:chOff x="0" y="0"/>
            <a:chExt cx="8519427" cy="4440861"/>
          </a:xfrm>
        </p:grpSpPr>
        <p:grpSp>
          <p:nvGrpSpPr>
            <p:cNvPr id="8" name="Group 8"/>
            <p:cNvGrpSpPr/>
            <p:nvPr/>
          </p:nvGrpSpPr>
          <p:grpSpPr>
            <a:xfrm>
              <a:off x="0" y="0"/>
              <a:ext cx="8519427" cy="4440861"/>
              <a:chOff x="0" y="0"/>
              <a:chExt cx="1023284" cy="533400"/>
            </a:xfrm>
          </p:grpSpPr>
          <p:sp>
            <p:nvSpPr>
              <p:cNvPr id="9" name="Freeform 9"/>
              <p:cNvSpPr/>
              <p:nvPr/>
            </p:nvSpPr>
            <p:spPr>
              <a:xfrm>
                <a:off x="0" y="0"/>
                <a:ext cx="1038473" cy="537638"/>
              </a:xfrm>
              <a:custGeom>
                <a:avLst/>
                <a:gdLst/>
                <a:ahLst/>
                <a:cxnLst/>
                <a:rect l="l" t="t" r="r" b="b"/>
                <a:pathLst>
                  <a:path w="1038473" h="537638">
                    <a:moveTo>
                      <a:pt x="580998" y="0"/>
                    </a:moveTo>
                    <a:cubicBezTo>
                      <a:pt x="592222" y="0"/>
                      <a:pt x="603514" y="0"/>
                      <a:pt x="614716" y="0"/>
                    </a:cubicBezTo>
                    <a:cubicBezTo>
                      <a:pt x="704024" y="8909"/>
                      <a:pt x="759838" y="38564"/>
                      <a:pt x="785260" y="87090"/>
                    </a:cubicBezTo>
                    <a:cubicBezTo>
                      <a:pt x="934153" y="80618"/>
                      <a:pt x="1038473" y="172373"/>
                      <a:pt x="976434" y="262426"/>
                    </a:cubicBezTo>
                    <a:cubicBezTo>
                      <a:pt x="998372" y="281349"/>
                      <a:pt x="1016674" y="302517"/>
                      <a:pt x="1023284" y="330926"/>
                    </a:cubicBezTo>
                    <a:cubicBezTo>
                      <a:pt x="1023284" y="339065"/>
                      <a:pt x="1023284" y="347184"/>
                      <a:pt x="1023284" y="355321"/>
                    </a:cubicBezTo>
                    <a:cubicBezTo>
                      <a:pt x="1003586" y="427627"/>
                      <a:pt x="918824" y="476486"/>
                      <a:pt x="779669" y="463333"/>
                    </a:cubicBezTo>
                    <a:cubicBezTo>
                      <a:pt x="743865" y="500459"/>
                      <a:pt x="680156" y="537638"/>
                      <a:pt x="581019" y="533008"/>
                    </a:cubicBezTo>
                    <a:cubicBezTo>
                      <a:pt x="529777" y="530570"/>
                      <a:pt x="494128" y="516453"/>
                      <a:pt x="462916" y="499302"/>
                    </a:cubicBezTo>
                    <a:cubicBezTo>
                      <a:pt x="430042" y="513559"/>
                      <a:pt x="394438" y="524747"/>
                      <a:pt x="342995" y="524871"/>
                    </a:cubicBezTo>
                    <a:cubicBezTo>
                      <a:pt x="223983" y="525082"/>
                      <a:pt x="144368" y="470155"/>
                      <a:pt x="142438" y="394815"/>
                    </a:cubicBezTo>
                    <a:cubicBezTo>
                      <a:pt x="65928" y="377190"/>
                      <a:pt x="14108" y="344291"/>
                      <a:pt x="0" y="287995"/>
                    </a:cubicBezTo>
                    <a:cubicBezTo>
                      <a:pt x="0" y="279858"/>
                      <a:pt x="0" y="271704"/>
                      <a:pt x="0" y="263601"/>
                    </a:cubicBezTo>
                    <a:cubicBezTo>
                      <a:pt x="15573" y="207816"/>
                      <a:pt x="64575" y="172776"/>
                      <a:pt x="146164" y="157922"/>
                    </a:cubicBezTo>
                    <a:cubicBezTo>
                      <a:pt x="141262" y="63818"/>
                      <a:pt x="304464" y="5016"/>
                      <a:pt x="438538" y="46474"/>
                    </a:cubicBezTo>
                    <a:cubicBezTo>
                      <a:pt x="470460" y="25973"/>
                      <a:pt x="515623" y="3613"/>
                      <a:pt x="580998" y="0"/>
                    </a:cubicBezTo>
                    <a:close/>
                  </a:path>
                </a:pathLst>
              </a:custGeom>
              <a:solidFill>
                <a:srgbClr val="B1D4E0"/>
              </a:solidFill>
              <a:ln w="12700">
                <a:solidFill>
                  <a:srgbClr val="000000"/>
                </a:solidFill>
              </a:ln>
            </p:spPr>
            <p:txBody>
              <a:bodyPr/>
              <a:lstStyle/>
              <a:p>
                <a:endParaRPr lang="en-IN"/>
              </a:p>
            </p:txBody>
          </p:sp>
        </p:grpSp>
        <p:sp>
          <p:nvSpPr>
            <p:cNvPr id="10" name="TextBox 10"/>
            <p:cNvSpPr txBox="1"/>
            <p:nvPr/>
          </p:nvSpPr>
          <p:spPr>
            <a:xfrm>
              <a:off x="1172341" y="1116534"/>
              <a:ext cx="6619675" cy="2467157"/>
            </a:xfrm>
            <a:prstGeom prst="rect">
              <a:avLst/>
            </a:prstGeom>
          </p:spPr>
          <p:txBody>
            <a:bodyPr lIns="0" tIns="0" rIns="0" bIns="0" rtlCol="0" anchor="t">
              <a:spAutoFit/>
            </a:bodyPr>
            <a:lstStyle/>
            <a:p>
              <a:pPr algn="ctr">
                <a:lnSpc>
                  <a:spcPts val="5051"/>
                </a:lnSpc>
                <a:spcBef>
                  <a:spcPct val="0"/>
                </a:spcBef>
              </a:pPr>
              <a:r>
                <a:rPr lang="en-US" sz="3607">
                  <a:solidFill>
                    <a:srgbClr val="150C19"/>
                  </a:solidFill>
                  <a:latin typeface="Lexend Deca"/>
                  <a:ea typeface="Lexend Deca"/>
                  <a:cs typeface="Lexend Deca"/>
                  <a:sym typeface="Lexend Deca"/>
                </a:rPr>
                <a:t>The optimal multiplier is different for different examples</a:t>
              </a:r>
            </a:p>
          </p:txBody>
        </p:sp>
      </p:grpSp>
      <p:grpSp>
        <p:nvGrpSpPr>
          <p:cNvPr id="11" name="Group 11"/>
          <p:cNvGrpSpPr/>
          <p:nvPr/>
        </p:nvGrpSpPr>
        <p:grpSpPr>
          <a:xfrm>
            <a:off x="2013427" y="6604737"/>
            <a:ext cx="6234643" cy="3249888"/>
            <a:chOff x="0" y="0"/>
            <a:chExt cx="8312858" cy="4333184"/>
          </a:xfrm>
        </p:grpSpPr>
        <p:grpSp>
          <p:nvGrpSpPr>
            <p:cNvPr id="12" name="Group 12"/>
            <p:cNvGrpSpPr/>
            <p:nvPr/>
          </p:nvGrpSpPr>
          <p:grpSpPr>
            <a:xfrm>
              <a:off x="0" y="0"/>
              <a:ext cx="8312858" cy="4333184"/>
              <a:chOff x="0" y="0"/>
              <a:chExt cx="1023284" cy="533400"/>
            </a:xfrm>
          </p:grpSpPr>
          <p:sp>
            <p:nvSpPr>
              <p:cNvPr id="13" name="Freeform 13"/>
              <p:cNvSpPr/>
              <p:nvPr/>
            </p:nvSpPr>
            <p:spPr>
              <a:xfrm>
                <a:off x="0" y="0"/>
                <a:ext cx="1038473" cy="537638"/>
              </a:xfrm>
              <a:custGeom>
                <a:avLst/>
                <a:gdLst/>
                <a:ahLst/>
                <a:cxnLst/>
                <a:rect l="l" t="t" r="r" b="b"/>
                <a:pathLst>
                  <a:path w="1038473" h="537638">
                    <a:moveTo>
                      <a:pt x="580998" y="0"/>
                    </a:moveTo>
                    <a:cubicBezTo>
                      <a:pt x="592222" y="0"/>
                      <a:pt x="603514" y="0"/>
                      <a:pt x="614716" y="0"/>
                    </a:cubicBezTo>
                    <a:cubicBezTo>
                      <a:pt x="704024" y="8909"/>
                      <a:pt x="759838" y="38564"/>
                      <a:pt x="785260" y="87090"/>
                    </a:cubicBezTo>
                    <a:cubicBezTo>
                      <a:pt x="934153" y="80618"/>
                      <a:pt x="1038473" y="172373"/>
                      <a:pt x="976434" y="262426"/>
                    </a:cubicBezTo>
                    <a:cubicBezTo>
                      <a:pt x="998372" y="281349"/>
                      <a:pt x="1016674" y="302517"/>
                      <a:pt x="1023284" y="330926"/>
                    </a:cubicBezTo>
                    <a:cubicBezTo>
                      <a:pt x="1023284" y="339065"/>
                      <a:pt x="1023284" y="347184"/>
                      <a:pt x="1023284" y="355321"/>
                    </a:cubicBezTo>
                    <a:cubicBezTo>
                      <a:pt x="1003586" y="427627"/>
                      <a:pt x="918824" y="476486"/>
                      <a:pt x="779669" y="463333"/>
                    </a:cubicBezTo>
                    <a:cubicBezTo>
                      <a:pt x="743865" y="500459"/>
                      <a:pt x="680156" y="537638"/>
                      <a:pt x="581019" y="533008"/>
                    </a:cubicBezTo>
                    <a:cubicBezTo>
                      <a:pt x="529777" y="530570"/>
                      <a:pt x="494128" y="516453"/>
                      <a:pt x="462916" y="499302"/>
                    </a:cubicBezTo>
                    <a:cubicBezTo>
                      <a:pt x="430042" y="513559"/>
                      <a:pt x="394438" y="524747"/>
                      <a:pt x="342995" y="524871"/>
                    </a:cubicBezTo>
                    <a:cubicBezTo>
                      <a:pt x="223983" y="525082"/>
                      <a:pt x="144368" y="470155"/>
                      <a:pt x="142438" y="394815"/>
                    </a:cubicBezTo>
                    <a:cubicBezTo>
                      <a:pt x="65928" y="377190"/>
                      <a:pt x="14108" y="344291"/>
                      <a:pt x="0" y="287995"/>
                    </a:cubicBezTo>
                    <a:cubicBezTo>
                      <a:pt x="0" y="279858"/>
                      <a:pt x="0" y="271704"/>
                      <a:pt x="0" y="263601"/>
                    </a:cubicBezTo>
                    <a:cubicBezTo>
                      <a:pt x="15573" y="207816"/>
                      <a:pt x="64575" y="172776"/>
                      <a:pt x="146164" y="157922"/>
                    </a:cubicBezTo>
                    <a:cubicBezTo>
                      <a:pt x="141262" y="63818"/>
                      <a:pt x="304464" y="5016"/>
                      <a:pt x="438538" y="46474"/>
                    </a:cubicBezTo>
                    <a:cubicBezTo>
                      <a:pt x="470460" y="25973"/>
                      <a:pt x="515623" y="3613"/>
                      <a:pt x="580998" y="0"/>
                    </a:cubicBezTo>
                    <a:close/>
                  </a:path>
                </a:pathLst>
              </a:custGeom>
              <a:solidFill>
                <a:srgbClr val="B1D4E0"/>
              </a:solidFill>
              <a:ln w="12700">
                <a:solidFill>
                  <a:srgbClr val="000000"/>
                </a:solidFill>
              </a:ln>
            </p:spPr>
            <p:txBody>
              <a:bodyPr/>
              <a:lstStyle/>
              <a:p>
                <a:endParaRPr lang="en-IN"/>
              </a:p>
            </p:txBody>
          </p:sp>
        </p:grpSp>
        <p:sp>
          <p:nvSpPr>
            <p:cNvPr id="14" name="TextBox 14"/>
            <p:cNvSpPr txBox="1"/>
            <p:nvPr/>
          </p:nvSpPr>
          <p:spPr>
            <a:xfrm>
              <a:off x="926845" y="864690"/>
              <a:ext cx="6459168" cy="2537128"/>
            </a:xfrm>
            <a:prstGeom prst="rect">
              <a:avLst/>
            </a:prstGeom>
          </p:spPr>
          <p:txBody>
            <a:bodyPr lIns="0" tIns="0" rIns="0" bIns="0" rtlCol="0" anchor="t">
              <a:spAutoFit/>
            </a:bodyPr>
            <a:lstStyle/>
            <a:p>
              <a:pPr algn="ctr">
                <a:lnSpc>
                  <a:spcPts val="5175"/>
                </a:lnSpc>
                <a:spcBef>
                  <a:spcPct val="0"/>
                </a:spcBef>
              </a:pPr>
              <a:r>
                <a:rPr lang="en-US" sz="3697">
                  <a:solidFill>
                    <a:srgbClr val="150C19"/>
                  </a:solidFill>
                  <a:latin typeface="Lexend Deca"/>
                  <a:ea typeface="Lexend Deca"/>
                  <a:cs typeface="Lexend Deca"/>
                  <a:sym typeface="Lexend Deca"/>
                </a:rPr>
                <a:t>The memory direction is not clearly defined</a:t>
              </a:r>
            </a:p>
          </p:txBody>
        </p:sp>
      </p:grpSp>
      <p:grpSp>
        <p:nvGrpSpPr>
          <p:cNvPr id="15" name="Group 15"/>
          <p:cNvGrpSpPr/>
          <p:nvPr/>
        </p:nvGrpSpPr>
        <p:grpSpPr>
          <a:xfrm>
            <a:off x="1672882" y="2711701"/>
            <a:ext cx="6915734" cy="2731414"/>
            <a:chOff x="0" y="0"/>
            <a:chExt cx="9220978" cy="3641886"/>
          </a:xfrm>
        </p:grpSpPr>
        <p:grpSp>
          <p:nvGrpSpPr>
            <p:cNvPr id="16" name="Group 16"/>
            <p:cNvGrpSpPr/>
            <p:nvPr/>
          </p:nvGrpSpPr>
          <p:grpSpPr>
            <a:xfrm>
              <a:off x="0" y="0"/>
              <a:ext cx="9220978" cy="3641886"/>
              <a:chOff x="0" y="0"/>
              <a:chExt cx="1093836" cy="432018"/>
            </a:xfrm>
          </p:grpSpPr>
          <p:sp>
            <p:nvSpPr>
              <p:cNvPr id="17" name="Freeform 17"/>
              <p:cNvSpPr/>
              <p:nvPr/>
            </p:nvSpPr>
            <p:spPr>
              <a:xfrm>
                <a:off x="0" y="0"/>
                <a:ext cx="1109025" cy="436256"/>
              </a:xfrm>
              <a:custGeom>
                <a:avLst/>
                <a:gdLst/>
                <a:ahLst/>
                <a:cxnLst/>
                <a:rect l="l" t="t" r="r" b="b"/>
                <a:pathLst>
                  <a:path w="1109025" h="436256">
                    <a:moveTo>
                      <a:pt x="621056" y="0"/>
                    </a:moveTo>
                    <a:cubicBezTo>
                      <a:pt x="633054" y="0"/>
                      <a:pt x="645124" y="0"/>
                      <a:pt x="657098" y="0"/>
                    </a:cubicBezTo>
                    <a:cubicBezTo>
                      <a:pt x="752564" y="7216"/>
                      <a:pt x="812226" y="31234"/>
                      <a:pt x="839401" y="70537"/>
                    </a:cubicBezTo>
                    <a:cubicBezTo>
                      <a:pt x="998560" y="65295"/>
                      <a:pt x="1109025" y="139611"/>
                      <a:pt x="1043756" y="212548"/>
                    </a:cubicBezTo>
                    <a:cubicBezTo>
                      <a:pt x="1067206" y="227874"/>
                      <a:pt x="1086771" y="245018"/>
                      <a:pt x="1093836" y="268028"/>
                    </a:cubicBezTo>
                    <a:cubicBezTo>
                      <a:pt x="1093836" y="274619"/>
                      <a:pt x="1093836" y="281195"/>
                      <a:pt x="1093836" y="287786"/>
                    </a:cubicBezTo>
                    <a:cubicBezTo>
                      <a:pt x="1072780" y="346349"/>
                      <a:pt x="982174" y="385922"/>
                      <a:pt x="833425" y="375268"/>
                    </a:cubicBezTo>
                    <a:cubicBezTo>
                      <a:pt x="795152" y="405338"/>
                      <a:pt x="727051" y="436256"/>
                      <a:pt x="621078" y="431700"/>
                    </a:cubicBezTo>
                    <a:cubicBezTo>
                      <a:pt x="566303" y="429726"/>
                      <a:pt x="528196" y="418292"/>
                      <a:pt x="494833" y="404401"/>
                    </a:cubicBezTo>
                    <a:cubicBezTo>
                      <a:pt x="459692" y="415948"/>
                      <a:pt x="421633" y="425010"/>
                      <a:pt x="366644" y="425110"/>
                    </a:cubicBezTo>
                    <a:cubicBezTo>
                      <a:pt x="239425" y="425280"/>
                      <a:pt x="154321" y="380794"/>
                      <a:pt x="152258" y="319773"/>
                    </a:cubicBezTo>
                    <a:cubicBezTo>
                      <a:pt x="70474" y="305498"/>
                      <a:pt x="15081" y="278852"/>
                      <a:pt x="0" y="233257"/>
                    </a:cubicBezTo>
                    <a:cubicBezTo>
                      <a:pt x="0" y="226666"/>
                      <a:pt x="0" y="220062"/>
                      <a:pt x="0" y="213499"/>
                    </a:cubicBezTo>
                    <a:cubicBezTo>
                      <a:pt x="16646" y="168317"/>
                      <a:pt x="69027" y="139937"/>
                      <a:pt x="156242" y="127906"/>
                    </a:cubicBezTo>
                    <a:cubicBezTo>
                      <a:pt x="151002" y="51688"/>
                      <a:pt x="325456" y="4062"/>
                      <a:pt x="468774" y="37640"/>
                    </a:cubicBezTo>
                    <a:cubicBezTo>
                      <a:pt x="502896" y="21036"/>
                      <a:pt x="551174" y="2926"/>
                      <a:pt x="621056" y="0"/>
                    </a:cubicBezTo>
                    <a:close/>
                  </a:path>
                </a:pathLst>
              </a:custGeom>
              <a:solidFill>
                <a:srgbClr val="B1D4E0"/>
              </a:solidFill>
              <a:ln w="12700">
                <a:solidFill>
                  <a:srgbClr val="000000"/>
                </a:solidFill>
              </a:ln>
            </p:spPr>
            <p:txBody>
              <a:bodyPr/>
              <a:lstStyle/>
              <a:p>
                <a:endParaRPr lang="en-IN"/>
              </a:p>
            </p:txBody>
          </p:sp>
        </p:grpSp>
        <p:sp>
          <p:nvSpPr>
            <p:cNvPr id="18" name="TextBox 18"/>
            <p:cNvSpPr txBox="1"/>
            <p:nvPr/>
          </p:nvSpPr>
          <p:spPr>
            <a:xfrm>
              <a:off x="1268880" y="1121723"/>
              <a:ext cx="7164786" cy="1652248"/>
            </a:xfrm>
            <a:prstGeom prst="rect">
              <a:avLst/>
            </a:prstGeom>
          </p:spPr>
          <p:txBody>
            <a:bodyPr lIns="0" tIns="0" rIns="0" bIns="0" rtlCol="0" anchor="t">
              <a:spAutoFit/>
            </a:bodyPr>
            <a:lstStyle/>
            <a:p>
              <a:pPr algn="ctr">
                <a:lnSpc>
                  <a:spcPts val="5114"/>
                </a:lnSpc>
                <a:spcBef>
                  <a:spcPct val="0"/>
                </a:spcBef>
              </a:pPr>
              <a:r>
                <a:rPr lang="en-US" sz="3653">
                  <a:solidFill>
                    <a:srgbClr val="150C19"/>
                  </a:solidFill>
                  <a:latin typeface="Lexend Deca"/>
                  <a:ea typeface="Lexend Deca"/>
                  <a:cs typeface="Lexend Deca"/>
                  <a:sym typeface="Lexend Deca"/>
                </a:rPr>
                <a:t>Large multipliers cause quality degradation</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16" name="Group 2">
            <a:extLst>
              <a:ext uri="{FF2B5EF4-FFF2-40B4-BE49-F238E27FC236}">
                <a16:creationId xmlns:a16="http://schemas.microsoft.com/office/drawing/2014/main" id="{74FE3722-0BCE-2D6B-B3F4-DDA426924F85}"/>
              </a:ext>
            </a:extLst>
          </p:cNvPr>
          <p:cNvGrpSpPr/>
          <p:nvPr/>
        </p:nvGrpSpPr>
        <p:grpSpPr>
          <a:xfrm>
            <a:off x="3733800" y="7505700"/>
            <a:ext cx="1752600" cy="616081"/>
            <a:chOff x="0" y="-38100"/>
            <a:chExt cx="2458745" cy="200360"/>
          </a:xfrm>
        </p:grpSpPr>
        <p:sp>
          <p:nvSpPr>
            <p:cNvPr id="17" name="Freeform 3">
              <a:extLst>
                <a:ext uri="{FF2B5EF4-FFF2-40B4-BE49-F238E27FC236}">
                  <a16:creationId xmlns:a16="http://schemas.microsoft.com/office/drawing/2014/main" id="{F313EB2B-0414-C14A-66FE-DDEE14B24B02}"/>
                </a:ext>
              </a:extLst>
            </p:cNvPr>
            <p:cNvSpPr/>
            <p:nvPr/>
          </p:nvSpPr>
          <p:spPr>
            <a:xfrm>
              <a:off x="0" y="0"/>
              <a:ext cx="2458745" cy="162260"/>
            </a:xfrm>
            <a:custGeom>
              <a:avLst/>
              <a:gdLst/>
              <a:ahLst/>
              <a:cxnLst/>
              <a:rect l="l" t="t" r="r" b="b"/>
              <a:pathLst>
                <a:path w="2458745" h="162260">
                  <a:moveTo>
                    <a:pt x="0" y="0"/>
                  </a:moveTo>
                  <a:lnTo>
                    <a:pt x="2458745" y="0"/>
                  </a:lnTo>
                  <a:lnTo>
                    <a:pt x="2458745" y="162260"/>
                  </a:lnTo>
                  <a:lnTo>
                    <a:pt x="0" y="162260"/>
                  </a:lnTo>
                  <a:close/>
                </a:path>
              </a:pathLst>
            </a:custGeom>
            <a:solidFill>
              <a:srgbClr val="008000">
                <a:alpha val="71765"/>
              </a:srgbClr>
            </a:solidFill>
          </p:spPr>
          <p:txBody>
            <a:bodyPr/>
            <a:lstStyle/>
            <a:p>
              <a:endParaRPr lang="en-IN"/>
            </a:p>
          </p:txBody>
        </p:sp>
        <p:sp>
          <p:nvSpPr>
            <p:cNvPr id="18" name="TextBox 4">
              <a:extLst>
                <a:ext uri="{FF2B5EF4-FFF2-40B4-BE49-F238E27FC236}">
                  <a16:creationId xmlns:a16="http://schemas.microsoft.com/office/drawing/2014/main" id="{4B76F993-B8D6-97C8-1034-3CD4E3DBBDBD}"/>
                </a:ext>
              </a:extLst>
            </p:cNvPr>
            <p:cNvSpPr txBox="1"/>
            <p:nvPr/>
          </p:nvSpPr>
          <p:spPr>
            <a:xfrm>
              <a:off x="0" y="-38100"/>
              <a:ext cx="2458745" cy="200360"/>
            </a:xfrm>
            <a:prstGeom prst="rect">
              <a:avLst/>
            </a:prstGeom>
          </p:spPr>
          <p:txBody>
            <a:bodyPr lIns="50800" tIns="50800" rIns="50800" bIns="50800" rtlCol="0" anchor="ctr"/>
            <a:lstStyle/>
            <a:p>
              <a:pPr algn="ctr">
                <a:lnSpc>
                  <a:spcPts val="2659"/>
                </a:lnSpc>
              </a:pPr>
              <a:endParaRPr/>
            </a:p>
          </p:txBody>
        </p:sp>
      </p:grpSp>
      <p:grpSp>
        <p:nvGrpSpPr>
          <p:cNvPr id="2" name="Group 2"/>
          <p:cNvGrpSpPr/>
          <p:nvPr/>
        </p:nvGrpSpPr>
        <p:grpSpPr>
          <a:xfrm>
            <a:off x="1342458" y="2247433"/>
            <a:ext cx="9335546" cy="616081"/>
            <a:chOff x="0" y="0"/>
            <a:chExt cx="2458745" cy="162260"/>
          </a:xfrm>
        </p:grpSpPr>
        <p:sp>
          <p:nvSpPr>
            <p:cNvPr id="3" name="Freeform 3"/>
            <p:cNvSpPr/>
            <p:nvPr/>
          </p:nvSpPr>
          <p:spPr>
            <a:xfrm>
              <a:off x="0" y="0"/>
              <a:ext cx="2458745" cy="162260"/>
            </a:xfrm>
            <a:custGeom>
              <a:avLst/>
              <a:gdLst/>
              <a:ahLst/>
              <a:cxnLst/>
              <a:rect l="l" t="t" r="r" b="b"/>
              <a:pathLst>
                <a:path w="2458745" h="162260">
                  <a:moveTo>
                    <a:pt x="0" y="0"/>
                  </a:moveTo>
                  <a:lnTo>
                    <a:pt x="2458745" y="0"/>
                  </a:lnTo>
                  <a:lnTo>
                    <a:pt x="2458745" y="162260"/>
                  </a:lnTo>
                  <a:lnTo>
                    <a:pt x="0" y="162260"/>
                  </a:lnTo>
                  <a:close/>
                </a:path>
              </a:pathLst>
            </a:custGeom>
            <a:solidFill>
              <a:srgbClr val="008000">
                <a:alpha val="71765"/>
              </a:srgbClr>
            </a:solidFill>
          </p:spPr>
          <p:txBody>
            <a:bodyPr/>
            <a:lstStyle/>
            <a:p>
              <a:endParaRPr lang="en-IN"/>
            </a:p>
          </p:txBody>
        </p:sp>
        <p:sp>
          <p:nvSpPr>
            <p:cNvPr id="4" name="TextBox 4"/>
            <p:cNvSpPr txBox="1"/>
            <p:nvPr/>
          </p:nvSpPr>
          <p:spPr>
            <a:xfrm>
              <a:off x="0" y="-38100"/>
              <a:ext cx="2458745" cy="20036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375378" y="3568364"/>
            <a:ext cx="8918916" cy="616081"/>
            <a:chOff x="0" y="0"/>
            <a:chExt cx="2349015" cy="162260"/>
          </a:xfrm>
        </p:grpSpPr>
        <p:sp>
          <p:nvSpPr>
            <p:cNvPr id="6" name="Freeform 6"/>
            <p:cNvSpPr/>
            <p:nvPr/>
          </p:nvSpPr>
          <p:spPr>
            <a:xfrm>
              <a:off x="0" y="0"/>
              <a:ext cx="2349015" cy="162260"/>
            </a:xfrm>
            <a:custGeom>
              <a:avLst/>
              <a:gdLst/>
              <a:ahLst/>
              <a:cxnLst/>
              <a:rect l="l" t="t" r="r" b="b"/>
              <a:pathLst>
                <a:path w="2349015" h="162260">
                  <a:moveTo>
                    <a:pt x="0" y="0"/>
                  </a:moveTo>
                  <a:lnTo>
                    <a:pt x="2349015" y="0"/>
                  </a:lnTo>
                  <a:lnTo>
                    <a:pt x="2349015" y="162260"/>
                  </a:lnTo>
                  <a:lnTo>
                    <a:pt x="0" y="162260"/>
                  </a:lnTo>
                  <a:close/>
                </a:path>
              </a:pathLst>
            </a:custGeom>
            <a:solidFill>
              <a:srgbClr val="008000">
                <a:alpha val="71765"/>
              </a:srgbClr>
            </a:solidFill>
          </p:spPr>
          <p:txBody>
            <a:bodyPr/>
            <a:lstStyle/>
            <a:p>
              <a:endParaRPr lang="en-IN"/>
            </a:p>
          </p:txBody>
        </p:sp>
        <p:sp>
          <p:nvSpPr>
            <p:cNvPr id="7" name="TextBox 7"/>
            <p:cNvSpPr txBox="1"/>
            <p:nvPr/>
          </p:nvSpPr>
          <p:spPr>
            <a:xfrm>
              <a:off x="0" y="-38100"/>
              <a:ext cx="2349015" cy="20036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745383" y="5493049"/>
            <a:ext cx="6590486" cy="616081"/>
            <a:chOff x="0" y="0"/>
            <a:chExt cx="1735766" cy="162260"/>
          </a:xfrm>
        </p:grpSpPr>
        <p:sp>
          <p:nvSpPr>
            <p:cNvPr id="9" name="Freeform 9"/>
            <p:cNvSpPr/>
            <p:nvPr/>
          </p:nvSpPr>
          <p:spPr>
            <a:xfrm>
              <a:off x="0" y="0"/>
              <a:ext cx="1735766" cy="162260"/>
            </a:xfrm>
            <a:custGeom>
              <a:avLst/>
              <a:gdLst/>
              <a:ahLst/>
              <a:cxnLst/>
              <a:rect l="l" t="t" r="r" b="b"/>
              <a:pathLst>
                <a:path w="1735766" h="162260">
                  <a:moveTo>
                    <a:pt x="0" y="0"/>
                  </a:moveTo>
                  <a:lnTo>
                    <a:pt x="1735766" y="0"/>
                  </a:lnTo>
                  <a:lnTo>
                    <a:pt x="1735766" y="162260"/>
                  </a:lnTo>
                  <a:lnTo>
                    <a:pt x="0" y="162260"/>
                  </a:lnTo>
                  <a:close/>
                </a:path>
              </a:pathLst>
            </a:custGeom>
            <a:solidFill>
              <a:srgbClr val="008000">
                <a:alpha val="71765"/>
              </a:srgbClr>
            </a:solidFill>
          </p:spPr>
          <p:txBody>
            <a:bodyPr/>
            <a:lstStyle/>
            <a:p>
              <a:endParaRPr lang="en-IN"/>
            </a:p>
          </p:txBody>
        </p:sp>
        <p:sp>
          <p:nvSpPr>
            <p:cNvPr id="10" name="TextBox 10"/>
            <p:cNvSpPr txBox="1"/>
            <p:nvPr/>
          </p:nvSpPr>
          <p:spPr>
            <a:xfrm>
              <a:off x="0" y="-38100"/>
              <a:ext cx="1735766" cy="20036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136500" y="6188374"/>
            <a:ext cx="7322400" cy="616081"/>
            <a:chOff x="0" y="0"/>
            <a:chExt cx="1928533" cy="162260"/>
          </a:xfrm>
        </p:grpSpPr>
        <p:sp>
          <p:nvSpPr>
            <p:cNvPr id="12" name="Freeform 12"/>
            <p:cNvSpPr/>
            <p:nvPr/>
          </p:nvSpPr>
          <p:spPr>
            <a:xfrm>
              <a:off x="0" y="0"/>
              <a:ext cx="1928533" cy="162260"/>
            </a:xfrm>
            <a:custGeom>
              <a:avLst/>
              <a:gdLst/>
              <a:ahLst/>
              <a:cxnLst/>
              <a:rect l="l" t="t" r="r" b="b"/>
              <a:pathLst>
                <a:path w="1928533" h="162260">
                  <a:moveTo>
                    <a:pt x="0" y="0"/>
                  </a:moveTo>
                  <a:lnTo>
                    <a:pt x="1928533" y="0"/>
                  </a:lnTo>
                  <a:lnTo>
                    <a:pt x="1928533" y="162260"/>
                  </a:lnTo>
                  <a:lnTo>
                    <a:pt x="0" y="162260"/>
                  </a:lnTo>
                  <a:close/>
                </a:path>
              </a:pathLst>
            </a:custGeom>
            <a:solidFill>
              <a:srgbClr val="008000">
                <a:alpha val="71765"/>
              </a:srgbClr>
            </a:solidFill>
          </p:spPr>
          <p:txBody>
            <a:bodyPr/>
            <a:lstStyle/>
            <a:p>
              <a:endParaRPr lang="en-IN"/>
            </a:p>
          </p:txBody>
        </p:sp>
        <p:sp>
          <p:nvSpPr>
            <p:cNvPr id="13" name="TextBox 13"/>
            <p:cNvSpPr txBox="1"/>
            <p:nvPr/>
          </p:nvSpPr>
          <p:spPr>
            <a:xfrm>
              <a:off x="0" y="-38100"/>
              <a:ext cx="1928533" cy="20036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617487" y="2242692"/>
            <a:ext cx="17053026" cy="5948808"/>
          </a:xfrm>
          <a:prstGeom prst="rect">
            <a:avLst/>
          </a:prstGeom>
        </p:spPr>
        <p:txBody>
          <a:bodyPr lIns="0" tIns="0" rIns="0" bIns="0" rtlCol="0" anchor="t">
            <a:spAutoFit/>
          </a:bodyPr>
          <a:lstStyle/>
          <a:p>
            <a:pPr marL="798828" lvl="1" indent="-399414" algn="l">
              <a:lnSpc>
                <a:spcPts val="5179"/>
              </a:lnSpc>
              <a:buFont typeface="Arial"/>
              <a:buChar char="•"/>
            </a:pPr>
            <a:r>
              <a:rPr lang="en-US" sz="3699" dirty="0">
                <a:solidFill>
                  <a:srgbClr val="FFFFFF"/>
                </a:solidFill>
                <a:latin typeface="Lexend Deca"/>
                <a:ea typeface="Lexend Deca"/>
                <a:cs typeface="Lexend Deca"/>
                <a:sym typeface="Lexend Deca"/>
              </a:rPr>
              <a:t>A dynamic multiplier selection algorithm that finds the optimal multiplier for each input and outputs the context-focused output</a:t>
            </a:r>
          </a:p>
          <a:p>
            <a:pPr marL="798828" lvl="1" indent="-399414" algn="l">
              <a:lnSpc>
                <a:spcPts val="5179"/>
              </a:lnSpc>
              <a:buFont typeface="Arial"/>
              <a:buChar char="•"/>
            </a:pPr>
            <a:r>
              <a:rPr lang="en-US" sz="3699" dirty="0">
                <a:solidFill>
                  <a:srgbClr val="FFFFFF"/>
                </a:solidFill>
                <a:latin typeface="Lexend Deca"/>
                <a:ea typeface="Lexend Deca"/>
                <a:cs typeface="Lexend Deca"/>
                <a:sym typeface="Lexend Deca"/>
              </a:rPr>
              <a:t>Investigation into the effects of the method on other models and the ways to improve its effectiveness across models</a:t>
            </a:r>
          </a:p>
          <a:p>
            <a:pPr marL="798828" lvl="1" indent="-399414" algn="l">
              <a:lnSpc>
                <a:spcPts val="5179"/>
              </a:lnSpc>
              <a:buFont typeface="Arial"/>
              <a:buChar char="•"/>
            </a:pPr>
            <a:r>
              <a:rPr lang="en-US" sz="3699" dirty="0">
                <a:solidFill>
                  <a:srgbClr val="FFFFFF"/>
                </a:solidFill>
                <a:latin typeface="Lexend Deca"/>
                <a:ea typeface="Lexend Deca"/>
                <a:cs typeface="Lexend Deca"/>
                <a:sym typeface="Lexend Deca"/>
              </a:rPr>
              <a:t>Development of more effective datasets for creating a vector to represent both context-focused and memory-focused </a:t>
            </a:r>
            <a:r>
              <a:rPr lang="en-US" sz="3699" dirty="0" err="1">
                <a:solidFill>
                  <a:srgbClr val="FFFFFF"/>
                </a:solidFill>
                <a:latin typeface="Lexend Deca"/>
                <a:ea typeface="Lexend Deca"/>
                <a:cs typeface="Lexend Deca"/>
                <a:sym typeface="Lexend Deca"/>
              </a:rPr>
              <a:t>behaviours</a:t>
            </a:r>
            <a:r>
              <a:rPr lang="en-US" sz="3699" dirty="0">
                <a:solidFill>
                  <a:srgbClr val="FFFFFF"/>
                </a:solidFill>
                <a:latin typeface="Lexend Deca"/>
                <a:ea typeface="Lexend Deca"/>
                <a:cs typeface="Lexend Deca"/>
                <a:sym typeface="Lexend Deca"/>
              </a:rPr>
              <a:t>.</a:t>
            </a:r>
          </a:p>
          <a:p>
            <a:pPr marL="798828" lvl="1" indent="-399414" algn="l">
              <a:lnSpc>
                <a:spcPts val="5179"/>
              </a:lnSpc>
              <a:buFont typeface="Arial"/>
              <a:buChar char="•"/>
            </a:pPr>
            <a:r>
              <a:rPr lang="en-US" sz="3699" dirty="0">
                <a:solidFill>
                  <a:srgbClr val="FFFFFF"/>
                </a:solidFill>
                <a:latin typeface="Lexend Deca"/>
                <a:ea typeface="Lexend Deca"/>
                <a:cs typeface="Lexend Deca"/>
                <a:sym typeface="Lexend Deca"/>
              </a:rPr>
              <a:t>Development of methods to mitigate repetitions for larger multipliers.</a:t>
            </a:r>
          </a:p>
          <a:p>
            <a:pPr marL="798828" lvl="1" indent="-399414" algn="l">
              <a:lnSpc>
                <a:spcPts val="5179"/>
              </a:lnSpc>
              <a:buFont typeface="Arial"/>
              <a:buChar char="•"/>
            </a:pPr>
            <a:endParaRPr lang="en-US" sz="3699" dirty="0">
              <a:solidFill>
                <a:srgbClr val="FFFFFF"/>
              </a:solidFill>
              <a:latin typeface="Lexend Deca"/>
              <a:ea typeface="Lexend Deca"/>
              <a:cs typeface="Lexend Deca"/>
              <a:sym typeface="Lexend Deca"/>
            </a:endParaRPr>
          </a:p>
          <a:p>
            <a:pPr marL="798828" lvl="1" indent="-399414" algn="l">
              <a:lnSpc>
                <a:spcPts val="5179"/>
              </a:lnSpc>
              <a:buFont typeface="Arial"/>
              <a:buChar char="•"/>
            </a:pPr>
            <a:r>
              <a:rPr lang="en-US" sz="3699" dirty="0">
                <a:solidFill>
                  <a:srgbClr val="FFFFFF"/>
                </a:solidFill>
                <a:latin typeface="Lexend Deca"/>
                <a:ea typeface="Lexend Deca"/>
                <a:cs typeface="Lexend Deca"/>
                <a:sym typeface="Lexend Deca"/>
              </a:rPr>
              <a:t>Submit to NAACL (Deadline: October 15)</a:t>
            </a:r>
          </a:p>
        </p:txBody>
      </p:sp>
      <p:sp>
        <p:nvSpPr>
          <p:cNvPr id="15" name="TextBox 15"/>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Future Work</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54" r="-154"/>
            </a:stretch>
          </a:blipFill>
        </p:spPr>
        <p:txBody>
          <a:bodyPr/>
          <a:lstStyle/>
          <a:p>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0B081D"/>
        </a:solidFill>
        <a:effectLst/>
      </p:bgPr>
    </p:bg>
    <p:spTree>
      <p:nvGrpSpPr>
        <p:cNvPr id="1" name=""/>
        <p:cNvGrpSpPr/>
        <p:nvPr/>
      </p:nvGrpSpPr>
      <p:grpSpPr>
        <a:xfrm>
          <a:off x="0" y="0"/>
          <a:ext cx="0" cy="0"/>
          <a:chOff x="0" y="0"/>
          <a:chExt cx="0" cy="0"/>
        </a:xfrm>
      </p:grpSpPr>
      <p:sp>
        <p:nvSpPr>
          <p:cNvPr id="2" name="Freeform 2"/>
          <p:cNvSpPr/>
          <p:nvPr/>
        </p:nvSpPr>
        <p:spPr>
          <a:xfrm>
            <a:off x="0" y="0"/>
            <a:ext cx="17648562" cy="6026796"/>
          </a:xfrm>
          <a:custGeom>
            <a:avLst/>
            <a:gdLst/>
            <a:ahLst/>
            <a:cxnLst/>
            <a:rect l="l" t="t" r="r" b="b"/>
            <a:pathLst>
              <a:path w="17648562" h="6026796">
                <a:moveTo>
                  <a:pt x="0" y="0"/>
                </a:moveTo>
                <a:lnTo>
                  <a:pt x="17648562" y="0"/>
                </a:lnTo>
                <a:lnTo>
                  <a:pt x="17648562" y="6026796"/>
                </a:lnTo>
                <a:lnTo>
                  <a:pt x="0" y="6026796"/>
                </a:lnTo>
                <a:lnTo>
                  <a:pt x="0" y="0"/>
                </a:lnTo>
                <a:close/>
              </a:path>
            </a:pathLst>
          </a:custGeom>
          <a:blipFill>
            <a:blip r:embed="rId3"/>
            <a:stretch>
              <a:fillRect/>
            </a:stretch>
          </a:blipFill>
        </p:spPr>
        <p:txBody>
          <a:bodyPr/>
          <a:lstStyle/>
          <a:p>
            <a:endParaRPr lang="en-IN"/>
          </a:p>
        </p:txBody>
      </p:sp>
      <p:sp>
        <p:nvSpPr>
          <p:cNvPr id="3" name="Freeform 3"/>
          <p:cNvSpPr/>
          <p:nvPr/>
        </p:nvSpPr>
        <p:spPr>
          <a:xfrm>
            <a:off x="14527769" y="6526769"/>
            <a:ext cx="3760231" cy="3760231"/>
          </a:xfrm>
          <a:custGeom>
            <a:avLst/>
            <a:gdLst/>
            <a:ahLst/>
            <a:cxnLst/>
            <a:rect l="l" t="t" r="r" b="b"/>
            <a:pathLst>
              <a:path w="3760231" h="3760231">
                <a:moveTo>
                  <a:pt x="0" y="0"/>
                </a:moveTo>
                <a:lnTo>
                  <a:pt x="3760231" y="0"/>
                </a:lnTo>
                <a:lnTo>
                  <a:pt x="3760231" y="3760231"/>
                </a:lnTo>
                <a:lnTo>
                  <a:pt x="0" y="3760231"/>
                </a:lnTo>
                <a:lnTo>
                  <a:pt x="0" y="0"/>
                </a:lnTo>
                <a:close/>
              </a:path>
            </a:pathLst>
          </a:custGeom>
          <a:blipFill>
            <a:blip r:embed="rId4"/>
            <a:stretch>
              <a:fillRect/>
            </a:stretch>
          </a:blipFill>
        </p:spPr>
        <p:txBody>
          <a:bodyPr/>
          <a:lstStyle/>
          <a:p>
            <a:endParaRPr lang="en-IN"/>
          </a:p>
        </p:txBody>
      </p:sp>
      <p:sp>
        <p:nvSpPr>
          <p:cNvPr id="4" name="Freeform 4"/>
          <p:cNvSpPr/>
          <p:nvPr/>
        </p:nvSpPr>
        <p:spPr>
          <a:xfrm>
            <a:off x="9852630" y="4654192"/>
            <a:ext cx="4255870" cy="4458531"/>
          </a:xfrm>
          <a:custGeom>
            <a:avLst/>
            <a:gdLst/>
            <a:ahLst/>
            <a:cxnLst/>
            <a:rect l="l" t="t" r="r" b="b"/>
            <a:pathLst>
              <a:path w="4255870" h="4458531">
                <a:moveTo>
                  <a:pt x="0" y="0"/>
                </a:moveTo>
                <a:lnTo>
                  <a:pt x="4255870" y="0"/>
                </a:lnTo>
                <a:lnTo>
                  <a:pt x="4255870" y="4458531"/>
                </a:lnTo>
                <a:lnTo>
                  <a:pt x="0" y="44585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TextBox 5"/>
          <p:cNvSpPr txBox="1"/>
          <p:nvPr/>
        </p:nvSpPr>
        <p:spPr>
          <a:xfrm>
            <a:off x="10117307" y="5508798"/>
            <a:ext cx="3726515" cy="1778766"/>
          </a:xfrm>
          <a:prstGeom prst="rect">
            <a:avLst/>
          </a:prstGeom>
        </p:spPr>
        <p:txBody>
          <a:bodyPr lIns="0" tIns="0" rIns="0" bIns="0" rtlCol="0" anchor="t">
            <a:spAutoFit/>
          </a:bodyPr>
          <a:lstStyle/>
          <a:p>
            <a:pPr algn="ctr">
              <a:lnSpc>
                <a:spcPts val="4764"/>
              </a:lnSpc>
            </a:pPr>
            <a:r>
              <a:rPr lang="en-US" sz="3403" b="1">
                <a:solidFill>
                  <a:srgbClr val="000000"/>
                </a:solidFill>
                <a:latin typeface="Canva Sans Bold"/>
                <a:ea typeface="Canva Sans Bold"/>
                <a:cs typeface="Canva Sans Bold"/>
                <a:sym typeface="Canva Sans Bold"/>
              </a:rPr>
              <a:t>Why is it contradicting</a:t>
            </a:r>
          </a:p>
          <a:p>
            <a:pPr algn="ctr">
              <a:lnSpc>
                <a:spcPts val="4764"/>
              </a:lnSpc>
              <a:spcBef>
                <a:spcPct val="0"/>
              </a:spcBef>
            </a:pPr>
            <a:r>
              <a:rPr lang="en-US" sz="3403" b="1">
                <a:solidFill>
                  <a:srgbClr val="000000"/>
                </a:solidFill>
                <a:latin typeface="Canva Sans Bold"/>
                <a:ea typeface="Canva Sans Bold"/>
                <a:cs typeface="Canva Sans Bold"/>
                <a:sym typeface="Canva Sans Bold"/>
              </a:rPr>
              <a:t>the document?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a:off x="2506786" y="6691940"/>
            <a:ext cx="4196858" cy="1400813"/>
            <a:chOff x="0" y="0"/>
            <a:chExt cx="5595810" cy="1867750"/>
          </a:xfrm>
        </p:grpSpPr>
        <p:grpSp>
          <p:nvGrpSpPr>
            <p:cNvPr id="3" name="Group 3"/>
            <p:cNvGrpSpPr/>
            <p:nvPr/>
          </p:nvGrpSpPr>
          <p:grpSpPr>
            <a:xfrm>
              <a:off x="0" y="0"/>
              <a:ext cx="5595810" cy="1867750"/>
              <a:chOff x="0" y="0"/>
              <a:chExt cx="1105345" cy="368938"/>
            </a:xfrm>
          </p:grpSpPr>
          <p:sp>
            <p:nvSpPr>
              <p:cNvPr id="4" name="Freeform 4"/>
              <p:cNvSpPr/>
              <p:nvPr/>
            </p:nvSpPr>
            <p:spPr>
              <a:xfrm>
                <a:off x="0" y="0"/>
                <a:ext cx="1105345" cy="368938"/>
              </a:xfrm>
              <a:custGeom>
                <a:avLst/>
                <a:gdLst/>
                <a:ahLst/>
                <a:cxnLst/>
                <a:rect l="l" t="t" r="r" b="b"/>
                <a:pathLst>
                  <a:path w="1105345" h="368938">
                    <a:moveTo>
                      <a:pt x="0" y="0"/>
                    </a:moveTo>
                    <a:lnTo>
                      <a:pt x="1105345" y="0"/>
                    </a:lnTo>
                    <a:lnTo>
                      <a:pt x="1105345" y="368938"/>
                    </a:lnTo>
                    <a:lnTo>
                      <a:pt x="0" y="368938"/>
                    </a:lnTo>
                    <a:close/>
                  </a:path>
                </a:pathLst>
              </a:custGeom>
              <a:solidFill>
                <a:srgbClr val="503D47"/>
              </a:solidFill>
            </p:spPr>
            <p:txBody>
              <a:bodyPr/>
              <a:lstStyle/>
              <a:p>
                <a:endParaRPr lang="en-IN"/>
              </a:p>
            </p:txBody>
          </p:sp>
          <p:sp>
            <p:nvSpPr>
              <p:cNvPr id="5" name="TextBox 5"/>
              <p:cNvSpPr txBox="1"/>
              <p:nvPr/>
            </p:nvSpPr>
            <p:spPr>
              <a:xfrm>
                <a:off x="0" y="-38100"/>
                <a:ext cx="1105345" cy="40703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0" y="285539"/>
              <a:ext cx="5595810" cy="1191897"/>
            </a:xfrm>
            <a:prstGeom prst="rect">
              <a:avLst/>
            </a:prstGeom>
          </p:spPr>
          <p:txBody>
            <a:bodyPr lIns="0" tIns="0" rIns="0" bIns="0" rtlCol="0" anchor="t">
              <a:spAutoFit/>
            </a:bodyPr>
            <a:lstStyle/>
            <a:p>
              <a:pPr algn="ctr">
                <a:lnSpc>
                  <a:spcPts val="7559"/>
                </a:lnSpc>
                <a:spcBef>
                  <a:spcPct val="0"/>
                </a:spcBef>
              </a:pPr>
              <a:r>
                <a:rPr lang="en-US" sz="5399">
                  <a:solidFill>
                    <a:srgbClr val="FFFFFF"/>
                  </a:solidFill>
                  <a:latin typeface="Lexend Deca"/>
                  <a:ea typeface="Lexend Deca"/>
                  <a:cs typeface="Lexend Deca"/>
                  <a:sym typeface="Lexend Deca"/>
                </a:rPr>
                <a:t>NQ-SWAP</a:t>
              </a:r>
            </a:p>
          </p:txBody>
        </p:sp>
      </p:grpSp>
      <p:grpSp>
        <p:nvGrpSpPr>
          <p:cNvPr id="7" name="Group 7"/>
          <p:cNvGrpSpPr/>
          <p:nvPr/>
        </p:nvGrpSpPr>
        <p:grpSpPr>
          <a:xfrm>
            <a:off x="2506786" y="2579660"/>
            <a:ext cx="4196858" cy="1400813"/>
            <a:chOff x="0" y="0"/>
            <a:chExt cx="5595810" cy="1867750"/>
          </a:xfrm>
        </p:grpSpPr>
        <p:grpSp>
          <p:nvGrpSpPr>
            <p:cNvPr id="8" name="Group 8"/>
            <p:cNvGrpSpPr/>
            <p:nvPr/>
          </p:nvGrpSpPr>
          <p:grpSpPr>
            <a:xfrm>
              <a:off x="0" y="0"/>
              <a:ext cx="5595810" cy="1867750"/>
              <a:chOff x="0" y="0"/>
              <a:chExt cx="1105345" cy="368938"/>
            </a:xfrm>
          </p:grpSpPr>
          <p:sp>
            <p:nvSpPr>
              <p:cNvPr id="9" name="Freeform 9"/>
              <p:cNvSpPr/>
              <p:nvPr/>
            </p:nvSpPr>
            <p:spPr>
              <a:xfrm>
                <a:off x="0" y="0"/>
                <a:ext cx="1105345" cy="368938"/>
              </a:xfrm>
              <a:custGeom>
                <a:avLst/>
                <a:gdLst/>
                <a:ahLst/>
                <a:cxnLst/>
                <a:rect l="l" t="t" r="r" b="b"/>
                <a:pathLst>
                  <a:path w="1105345" h="368938">
                    <a:moveTo>
                      <a:pt x="0" y="0"/>
                    </a:moveTo>
                    <a:lnTo>
                      <a:pt x="1105345" y="0"/>
                    </a:lnTo>
                    <a:lnTo>
                      <a:pt x="1105345" y="368938"/>
                    </a:lnTo>
                    <a:lnTo>
                      <a:pt x="0" y="368938"/>
                    </a:lnTo>
                    <a:close/>
                  </a:path>
                </a:pathLst>
              </a:custGeom>
              <a:solidFill>
                <a:srgbClr val="503D47"/>
              </a:solidFill>
            </p:spPr>
            <p:txBody>
              <a:bodyPr/>
              <a:lstStyle/>
              <a:p>
                <a:endParaRPr lang="en-IN"/>
              </a:p>
            </p:txBody>
          </p:sp>
          <p:sp>
            <p:nvSpPr>
              <p:cNvPr id="10" name="TextBox 10"/>
              <p:cNvSpPr txBox="1"/>
              <p:nvPr/>
            </p:nvSpPr>
            <p:spPr>
              <a:xfrm>
                <a:off x="0" y="-38100"/>
                <a:ext cx="1105345" cy="407038"/>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0" y="285539"/>
              <a:ext cx="5595810" cy="1191897"/>
            </a:xfrm>
            <a:prstGeom prst="rect">
              <a:avLst/>
            </a:prstGeom>
          </p:spPr>
          <p:txBody>
            <a:bodyPr lIns="0" tIns="0" rIns="0" bIns="0" rtlCol="0" anchor="t">
              <a:spAutoFit/>
            </a:bodyPr>
            <a:lstStyle/>
            <a:p>
              <a:pPr algn="ctr">
                <a:lnSpc>
                  <a:spcPts val="7559"/>
                </a:lnSpc>
                <a:spcBef>
                  <a:spcPct val="0"/>
                </a:spcBef>
              </a:pPr>
              <a:r>
                <a:rPr lang="en-US" sz="5399">
                  <a:solidFill>
                    <a:srgbClr val="FFFFFF"/>
                  </a:solidFill>
                  <a:latin typeface="Lexend Deca"/>
                  <a:ea typeface="Lexend Deca"/>
                  <a:cs typeface="Lexend Deca"/>
                  <a:sym typeface="Lexend Deca"/>
                </a:rPr>
                <a:t>NQ</a:t>
              </a:r>
            </a:p>
          </p:txBody>
        </p:sp>
      </p:grpSp>
      <p:grpSp>
        <p:nvGrpSpPr>
          <p:cNvPr id="12" name="Group 12"/>
          <p:cNvGrpSpPr/>
          <p:nvPr/>
        </p:nvGrpSpPr>
        <p:grpSpPr>
          <a:xfrm rot="5400000">
            <a:off x="3249481" y="5002132"/>
            <a:ext cx="2711467" cy="668149"/>
            <a:chOff x="0" y="0"/>
            <a:chExt cx="2315977" cy="570694"/>
          </a:xfrm>
        </p:grpSpPr>
        <p:sp>
          <p:nvSpPr>
            <p:cNvPr id="13" name="Freeform 13"/>
            <p:cNvSpPr/>
            <p:nvPr/>
          </p:nvSpPr>
          <p:spPr>
            <a:xfrm>
              <a:off x="0" y="0"/>
              <a:ext cx="2315977" cy="570694"/>
            </a:xfrm>
            <a:custGeom>
              <a:avLst/>
              <a:gdLst/>
              <a:ahLst/>
              <a:cxnLst/>
              <a:rect l="l" t="t" r="r" b="b"/>
              <a:pathLst>
                <a:path w="2315977" h="570694">
                  <a:moveTo>
                    <a:pt x="2315977" y="285347"/>
                  </a:moveTo>
                  <a:lnTo>
                    <a:pt x="1909577" y="0"/>
                  </a:lnTo>
                  <a:lnTo>
                    <a:pt x="1909577" y="203200"/>
                  </a:lnTo>
                  <a:lnTo>
                    <a:pt x="0" y="203200"/>
                  </a:lnTo>
                  <a:lnTo>
                    <a:pt x="0" y="367494"/>
                  </a:lnTo>
                  <a:lnTo>
                    <a:pt x="1909577" y="367494"/>
                  </a:lnTo>
                  <a:lnTo>
                    <a:pt x="1909577" y="570694"/>
                  </a:lnTo>
                  <a:lnTo>
                    <a:pt x="2315977" y="285347"/>
                  </a:lnTo>
                  <a:close/>
                </a:path>
              </a:pathLst>
            </a:custGeom>
            <a:solidFill>
              <a:srgbClr val="A6A6A6"/>
            </a:solidFill>
          </p:spPr>
          <p:txBody>
            <a:bodyPr/>
            <a:lstStyle/>
            <a:p>
              <a:endParaRPr lang="en-IN"/>
            </a:p>
          </p:txBody>
        </p:sp>
        <p:sp>
          <p:nvSpPr>
            <p:cNvPr id="14" name="TextBox 14"/>
            <p:cNvSpPr txBox="1"/>
            <p:nvPr/>
          </p:nvSpPr>
          <p:spPr>
            <a:xfrm>
              <a:off x="0" y="165100"/>
              <a:ext cx="2214377" cy="202394"/>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5400000">
            <a:off x="10609235" y="5057600"/>
            <a:ext cx="2600532" cy="668149"/>
            <a:chOff x="0" y="0"/>
            <a:chExt cx="2221222" cy="570694"/>
          </a:xfrm>
        </p:grpSpPr>
        <p:sp>
          <p:nvSpPr>
            <p:cNvPr id="16" name="Freeform 16"/>
            <p:cNvSpPr/>
            <p:nvPr/>
          </p:nvSpPr>
          <p:spPr>
            <a:xfrm>
              <a:off x="0" y="0"/>
              <a:ext cx="2221222" cy="570694"/>
            </a:xfrm>
            <a:custGeom>
              <a:avLst/>
              <a:gdLst/>
              <a:ahLst/>
              <a:cxnLst/>
              <a:rect l="l" t="t" r="r" b="b"/>
              <a:pathLst>
                <a:path w="2221222" h="570694">
                  <a:moveTo>
                    <a:pt x="2221222" y="285347"/>
                  </a:moveTo>
                  <a:lnTo>
                    <a:pt x="1814822" y="0"/>
                  </a:lnTo>
                  <a:lnTo>
                    <a:pt x="1814822" y="203200"/>
                  </a:lnTo>
                  <a:lnTo>
                    <a:pt x="0" y="203200"/>
                  </a:lnTo>
                  <a:lnTo>
                    <a:pt x="0" y="367494"/>
                  </a:lnTo>
                  <a:lnTo>
                    <a:pt x="1814822" y="367494"/>
                  </a:lnTo>
                  <a:lnTo>
                    <a:pt x="1814822" y="570694"/>
                  </a:lnTo>
                  <a:lnTo>
                    <a:pt x="2221222" y="285347"/>
                  </a:lnTo>
                  <a:close/>
                </a:path>
              </a:pathLst>
            </a:custGeom>
            <a:solidFill>
              <a:srgbClr val="A6A6A6"/>
            </a:solidFill>
          </p:spPr>
          <p:txBody>
            <a:bodyPr/>
            <a:lstStyle/>
            <a:p>
              <a:endParaRPr lang="en-IN"/>
            </a:p>
          </p:txBody>
        </p:sp>
        <p:sp>
          <p:nvSpPr>
            <p:cNvPr id="17" name="TextBox 17"/>
            <p:cNvSpPr txBox="1"/>
            <p:nvPr/>
          </p:nvSpPr>
          <p:spPr>
            <a:xfrm>
              <a:off x="0" y="165100"/>
              <a:ext cx="2119622" cy="202394"/>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8065774" y="2490469"/>
            <a:ext cx="8355603" cy="1510031"/>
          </a:xfrm>
          <a:prstGeom prst="rect">
            <a:avLst/>
          </a:prstGeom>
        </p:spPr>
        <p:txBody>
          <a:bodyPr lIns="0" tIns="0" rIns="0" bIns="0" rtlCol="0" anchor="t">
            <a:spAutoFit/>
          </a:bodyPr>
          <a:lstStyle/>
          <a:p>
            <a:pPr algn="l">
              <a:lnSpc>
                <a:spcPts val="6019"/>
              </a:lnSpc>
              <a:spcBef>
                <a:spcPct val="0"/>
              </a:spcBef>
            </a:pPr>
            <a:r>
              <a:rPr lang="en-US" sz="4299" dirty="0">
                <a:solidFill>
                  <a:srgbClr val="FFFFFF"/>
                </a:solidFill>
                <a:latin typeface="Lexend Deca"/>
                <a:ea typeface="Lexend Deca"/>
                <a:cs typeface="Lexend Deca"/>
                <a:sym typeface="Lexend Deca"/>
              </a:rPr>
              <a:t>The fourth season of Chicago Fire contained </a:t>
            </a:r>
            <a:r>
              <a:rPr lang="en-US" sz="4299" dirty="0">
                <a:solidFill>
                  <a:srgbClr val="FF3131"/>
                </a:solidFill>
                <a:latin typeface="Lexend Deca"/>
                <a:ea typeface="Lexend Deca"/>
                <a:cs typeface="Lexend Deca"/>
                <a:sym typeface="Lexend Deca"/>
              </a:rPr>
              <a:t>23 </a:t>
            </a:r>
            <a:r>
              <a:rPr lang="en-US" sz="4299" dirty="0">
                <a:solidFill>
                  <a:srgbClr val="FFFFFF"/>
                </a:solidFill>
                <a:latin typeface="Lexend Deca"/>
                <a:ea typeface="Lexend Deca"/>
                <a:cs typeface="Lexend Deca"/>
                <a:sym typeface="Lexend Deca"/>
              </a:rPr>
              <a:t>episodes.</a:t>
            </a:r>
          </a:p>
        </p:txBody>
      </p:sp>
      <p:grpSp>
        <p:nvGrpSpPr>
          <p:cNvPr id="19" name="Group 19"/>
          <p:cNvGrpSpPr/>
          <p:nvPr/>
        </p:nvGrpSpPr>
        <p:grpSpPr>
          <a:xfrm>
            <a:off x="11946902" y="3237328"/>
            <a:ext cx="771117" cy="763172"/>
            <a:chOff x="0" y="0"/>
            <a:chExt cx="203092" cy="201000"/>
          </a:xfrm>
        </p:grpSpPr>
        <p:sp>
          <p:nvSpPr>
            <p:cNvPr id="20" name="Freeform 20"/>
            <p:cNvSpPr/>
            <p:nvPr/>
          </p:nvSpPr>
          <p:spPr>
            <a:xfrm>
              <a:off x="0" y="0"/>
              <a:ext cx="203092" cy="201000"/>
            </a:xfrm>
            <a:custGeom>
              <a:avLst/>
              <a:gdLst/>
              <a:ahLst/>
              <a:cxnLst/>
              <a:rect l="l" t="t" r="r" b="b"/>
              <a:pathLst>
                <a:path w="203092" h="201000">
                  <a:moveTo>
                    <a:pt x="0" y="0"/>
                  </a:moveTo>
                  <a:lnTo>
                    <a:pt x="203092" y="0"/>
                  </a:lnTo>
                  <a:lnTo>
                    <a:pt x="203092" y="201000"/>
                  </a:lnTo>
                  <a:lnTo>
                    <a:pt x="0" y="201000"/>
                  </a:lnTo>
                  <a:close/>
                </a:path>
              </a:pathLst>
            </a:custGeom>
            <a:solidFill>
              <a:srgbClr val="000000">
                <a:alpha val="0"/>
              </a:srgbClr>
            </a:solidFill>
            <a:ln w="57150" cap="sq">
              <a:solidFill>
                <a:srgbClr val="FF3131"/>
              </a:solidFill>
              <a:prstDash val="solid"/>
              <a:miter/>
            </a:ln>
          </p:spPr>
          <p:txBody>
            <a:bodyPr/>
            <a:lstStyle/>
            <a:p>
              <a:endParaRPr lang="en-IN"/>
            </a:p>
          </p:txBody>
        </p:sp>
        <p:sp>
          <p:nvSpPr>
            <p:cNvPr id="21" name="TextBox 21"/>
            <p:cNvSpPr txBox="1"/>
            <p:nvPr/>
          </p:nvSpPr>
          <p:spPr>
            <a:xfrm>
              <a:off x="0" y="-38100"/>
              <a:ext cx="203092" cy="2391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dirty="0">
                <a:solidFill>
                  <a:srgbClr val="FA8E8E"/>
                </a:solidFill>
                <a:latin typeface="Lexend Deca"/>
                <a:ea typeface="Lexend Deca"/>
                <a:cs typeface="Lexend Deca"/>
                <a:sym typeface="Lexend Deca"/>
              </a:rPr>
              <a:t>Method: Dataset Curation</a:t>
            </a:r>
          </a:p>
        </p:txBody>
      </p:sp>
      <p:sp>
        <p:nvSpPr>
          <p:cNvPr id="23" name="TextBox 23"/>
          <p:cNvSpPr txBox="1"/>
          <p:nvPr/>
        </p:nvSpPr>
        <p:spPr>
          <a:xfrm>
            <a:off x="8065774" y="6582722"/>
            <a:ext cx="8355603" cy="1510031"/>
          </a:xfrm>
          <a:prstGeom prst="rect">
            <a:avLst/>
          </a:prstGeom>
        </p:spPr>
        <p:txBody>
          <a:bodyPr lIns="0" tIns="0" rIns="0" bIns="0" rtlCol="0" anchor="t">
            <a:spAutoFit/>
          </a:bodyPr>
          <a:lstStyle/>
          <a:p>
            <a:pPr algn="l">
              <a:lnSpc>
                <a:spcPts val="6019"/>
              </a:lnSpc>
              <a:spcBef>
                <a:spcPct val="0"/>
              </a:spcBef>
            </a:pPr>
            <a:r>
              <a:rPr lang="en-US" sz="4299">
                <a:solidFill>
                  <a:srgbClr val="FFFFFF"/>
                </a:solidFill>
                <a:latin typeface="Lexend Deca"/>
                <a:ea typeface="Lexend Deca"/>
                <a:cs typeface="Lexend Deca"/>
                <a:sym typeface="Lexend Deca"/>
              </a:rPr>
              <a:t>The fourth season of Chicago Fire contained </a:t>
            </a:r>
            <a:r>
              <a:rPr lang="en-US" sz="4299">
                <a:solidFill>
                  <a:srgbClr val="1893F8"/>
                </a:solidFill>
                <a:latin typeface="Lexend Deca"/>
                <a:ea typeface="Lexend Deca"/>
                <a:cs typeface="Lexend Deca"/>
                <a:sym typeface="Lexend Deca"/>
              </a:rPr>
              <a:t>775 </a:t>
            </a:r>
            <a:r>
              <a:rPr lang="en-US" sz="4299">
                <a:solidFill>
                  <a:srgbClr val="FFFFFF"/>
                </a:solidFill>
                <a:latin typeface="Lexend Deca"/>
                <a:ea typeface="Lexend Deca"/>
                <a:cs typeface="Lexend Deca"/>
                <a:sym typeface="Lexend Deca"/>
              </a:rPr>
              <a:t>episodes.</a:t>
            </a:r>
          </a:p>
        </p:txBody>
      </p:sp>
      <p:sp>
        <p:nvSpPr>
          <p:cNvPr id="24" name="TextBox 24"/>
          <p:cNvSpPr txBox="1"/>
          <p:nvPr/>
        </p:nvSpPr>
        <p:spPr>
          <a:xfrm>
            <a:off x="9753193" y="4644146"/>
            <a:ext cx="9525" cy="465307"/>
          </a:xfrm>
          <a:prstGeom prst="rect">
            <a:avLst/>
          </a:prstGeom>
        </p:spPr>
        <p:txBody>
          <a:bodyPr lIns="0" tIns="0" rIns="0" bIns="0" rtlCol="0" anchor="t">
            <a:spAutoFit/>
          </a:bodyPr>
          <a:lstStyle/>
          <a:p>
            <a:pPr algn="ctr">
              <a:lnSpc>
                <a:spcPts val="3753"/>
              </a:lnSpc>
              <a:spcBef>
                <a:spcPct val="0"/>
              </a:spcBef>
            </a:pPr>
            <a:endParaRPr/>
          </a:p>
        </p:txBody>
      </p:sp>
      <p:sp>
        <p:nvSpPr>
          <p:cNvPr id="25" name="TextBox 25"/>
          <p:cNvSpPr txBox="1"/>
          <p:nvPr/>
        </p:nvSpPr>
        <p:spPr>
          <a:xfrm>
            <a:off x="7074609" y="4634621"/>
            <a:ext cx="4500817" cy="1144919"/>
          </a:xfrm>
          <a:prstGeom prst="rect">
            <a:avLst/>
          </a:prstGeom>
        </p:spPr>
        <p:txBody>
          <a:bodyPr lIns="0" tIns="0" rIns="0" bIns="0" rtlCol="0" anchor="t">
            <a:spAutoFit/>
          </a:bodyPr>
          <a:lstStyle/>
          <a:p>
            <a:pPr algn="ctr">
              <a:lnSpc>
                <a:spcPts val="4619"/>
              </a:lnSpc>
              <a:spcBef>
                <a:spcPct val="0"/>
              </a:spcBef>
            </a:pPr>
            <a:r>
              <a:rPr lang="en-US" sz="3299" i="1">
                <a:solidFill>
                  <a:srgbClr val="D9D9D9"/>
                </a:solidFill>
                <a:latin typeface="Canva Sans Italics"/>
                <a:ea typeface="Canva Sans Italics"/>
                <a:cs typeface="Canva Sans Italics"/>
                <a:sym typeface="Canva Sans Italics"/>
              </a:rPr>
              <a:t>Replace</a:t>
            </a:r>
            <a:r>
              <a:rPr lang="en-US" sz="3299" i="1">
                <a:solidFill>
                  <a:srgbClr val="FF3131"/>
                </a:solidFill>
                <a:latin typeface="Canva Sans Italics"/>
                <a:ea typeface="Canva Sans Italics"/>
                <a:cs typeface="Canva Sans Italics"/>
                <a:sym typeface="Canva Sans Italics"/>
              </a:rPr>
              <a:t> true entity</a:t>
            </a:r>
            <a:r>
              <a:rPr lang="en-US" sz="3299" i="1">
                <a:solidFill>
                  <a:srgbClr val="D9D9D9"/>
                </a:solidFill>
                <a:latin typeface="Canva Sans Italics"/>
                <a:ea typeface="Canva Sans Italics"/>
                <a:cs typeface="Canva Sans Italics"/>
                <a:sym typeface="Canva Sans Italics"/>
              </a:rPr>
              <a:t> with a </a:t>
            </a:r>
            <a:r>
              <a:rPr lang="en-US" sz="3299" i="1">
                <a:solidFill>
                  <a:srgbClr val="1893F8"/>
                </a:solidFill>
                <a:latin typeface="Canva Sans Italics"/>
                <a:ea typeface="Canva Sans Italics"/>
                <a:cs typeface="Canva Sans Italics"/>
                <a:sym typeface="Canva Sans Italics"/>
              </a:rPr>
              <a:t>random entity</a:t>
            </a:r>
          </a:p>
        </p:txBody>
      </p:sp>
      <p:grpSp>
        <p:nvGrpSpPr>
          <p:cNvPr id="26" name="Group 26"/>
          <p:cNvGrpSpPr/>
          <p:nvPr/>
        </p:nvGrpSpPr>
        <p:grpSpPr>
          <a:xfrm>
            <a:off x="11946902" y="7353300"/>
            <a:ext cx="1100556" cy="763172"/>
            <a:chOff x="0" y="0"/>
            <a:chExt cx="289858" cy="201000"/>
          </a:xfrm>
        </p:grpSpPr>
        <p:sp>
          <p:nvSpPr>
            <p:cNvPr id="27" name="Freeform 27"/>
            <p:cNvSpPr/>
            <p:nvPr/>
          </p:nvSpPr>
          <p:spPr>
            <a:xfrm>
              <a:off x="0" y="0"/>
              <a:ext cx="289858" cy="201000"/>
            </a:xfrm>
            <a:custGeom>
              <a:avLst/>
              <a:gdLst/>
              <a:ahLst/>
              <a:cxnLst/>
              <a:rect l="l" t="t" r="r" b="b"/>
              <a:pathLst>
                <a:path w="289858" h="201000">
                  <a:moveTo>
                    <a:pt x="0" y="0"/>
                  </a:moveTo>
                  <a:lnTo>
                    <a:pt x="289858" y="0"/>
                  </a:lnTo>
                  <a:lnTo>
                    <a:pt x="289858" y="201000"/>
                  </a:lnTo>
                  <a:lnTo>
                    <a:pt x="0" y="201000"/>
                  </a:lnTo>
                  <a:close/>
                </a:path>
              </a:pathLst>
            </a:custGeom>
            <a:solidFill>
              <a:srgbClr val="000000">
                <a:alpha val="0"/>
              </a:srgbClr>
            </a:solidFill>
            <a:ln w="57150" cap="sq">
              <a:solidFill>
                <a:srgbClr val="1893F8"/>
              </a:solidFill>
              <a:prstDash val="solid"/>
              <a:miter/>
            </a:ln>
          </p:spPr>
          <p:txBody>
            <a:bodyPr/>
            <a:lstStyle/>
            <a:p>
              <a:endParaRPr lang="en-IN"/>
            </a:p>
          </p:txBody>
        </p:sp>
        <p:sp>
          <p:nvSpPr>
            <p:cNvPr id="28" name="TextBox 28"/>
            <p:cNvSpPr txBox="1"/>
            <p:nvPr/>
          </p:nvSpPr>
          <p:spPr>
            <a:xfrm>
              <a:off x="0" y="-38100"/>
              <a:ext cx="289858" cy="2391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a:off x="788397" y="5235362"/>
            <a:ext cx="8189639" cy="1090442"/>
            <a:chOff x="0" y="0"/>
            <a:chExt cx="2156942" cy="287195"/>
          </a:xfrm>
        </p:grpSpPr>
        <p:sp>
          <p:nvSpPr>
            <p:cNvPr id="3" name="Freeform 3"/>
            <p:cNvSpPr/>
            <p:nvPr/>
          </p:nvSpPr>
          <p:spPr>
            <a:xfrm>
              <a:off x="0" y="0"/>
              <a:ext cx="2156942" cy="287195"/>
            </a:xfrm>
            <a:custGeom>
              <a:avLst/>
              <a:gdLst/>
              <a:ahLst/>
              <a:cxnLst/>
              <a:rect l="l" t="t" r="r" b="b"/>
              <a:pathLst>
                <a:path w="2156942" h="287195">
                  <a:moveTo>
                    <a:pt x="0" y="0"/>
                  </a:moveTo>
                  <a:lnTo>
                    <a:pt x="2156942" y="0"/>
                  </a:lnTo>
                  <a:lnTo>
                    <a:pt x="2156942" y="287195"/>
                  </a:lnTo>
                  <a:lnTo>
                    <a:pt x="0" y="287195"/>
                  </a:lnTo>
                  <a:close/>
                </a:path>
              </a:pathLst>
            </a:custGeom>
            <a:solidFill>
              <a:srgbClr val="FF3131">
                <a:alpha val="60784"/>
              </a:srgbClr>
            </a:solidFill>
          </p:spPr>
          <p:txBody>
            <a:bodyPr/>
            <a:lstStyle/>
            <a:p>
              <a:endParaRPr lang="en-IN"/>
            </a:p>
          </p:txBody>
        </p:sp>
        <p:sp>
          <p:nvSpPr>
            <p:cNvPr id="4" name="TextBox 4"/>
            <p:cNvSpPr txBox="1"/>
            <p:nvPr/>
          </p:nvSpPr>
          <p:spPr>
            <a:xfrm>
              <a:off x="0" y="-38100"/>
              <a:ext cx="2156942" cy="32529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88397" y="6407215"/>
            <a:ext cx="8189639" cy="1140467"/>
            <a:chOff x="0" y="0"/>
            <a:chExt cx="2156942" cy="300370"/>
          </a:xfrm>
        </p:grpSpPr>
        <p:sp>
          <p:nvSpPr>
            <p:cNvPr id="6" name="Freeform 6"/>
            <p:cNvSpPr/>
            <p:nvPr/>
          </p:nvSpPr>
          <p:spPr>
            <a:xfrm>
              <a:off x="0" y="0"/>
              <a:ext cx="2156942" cy="300370"/>
            </a:xfrm>
            <a:custGeom>
              <a:avLst/>
              <a:gdLst/>
              <a:ahLst/>
              <a:cxnLst/>
              <a:rect l="l" t="t" r="r" b="b"/>
              <a:pathLst>
                <a:path w="2156942" h="300370">
                  <a:moveTo>
                    <a:pt x="0" y="0"/>
                  </a:moveTo>
                  <a:lnTo>
                    <a:pt x="2156942" y="0"/>
                  </a:lnTo>
                  <a:lnTo>
                    <a:pt x="2156942" y="300370"/>
                  </a:lnTo>
                  <a:lnTo>
                    <a:pt x="0" y="300370"/>
                  </a:lnTo>
                  <a:close/>
                </a:path>
              </a:pathLst>
            </a:custGeom>
            <a:solidFill>
              <a:srgbClr val="1893F8">
                <a:alpha val="61961"/>
              </a:srgbClr>
            </a:solidFill>
          </p:spPr>
          <p:txBody>
            <a:bodyPr/>
            <a:lstStyle/>
            <a:p>
              <a:endParaRPr lang="en-IN"/>
            </a:p>
          </p:txBody>
        </p:sp>
        <p:sp>
          <p:nvSpPr>
            <p:cNvPr id="7" name="TextBox 7"/>
            <p:cNvSpPr txBox="1"/>
            <p:nvPr/>
          </p:nvSpPr>
          <p:spPr>
            <a:xfrm>
              <a:off x="0" y="-38100"/>
              <a:ext cx="2156942" cy="33847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509825" y="7633407"/>
            <a:ext cx="617753" cy="524291"/>
            <a:chOff x="0" y="0"/>
            <a:chExt cx="162700" cy="138085"/>
          </a:xfrm>
        </p:grpSpPr>
        <p:sp>
          <p:nvSpPr>
            <p:cNvPr id="9" name="Freeform 9"/>
            <p:cNvSpPr/>
            <p:nvPr/>
          </p:nvSpPr>
          <p:spPr>
            <a:xfrm>
              <a:off x="0" y="0"/>
              <a:ext cx="162700" cy="138085"/>
            </a:xfrm>
            <a:custGeom>
              <a:avLst/>
              <a:gdLst/>
              <a:ahLst/>
              <a:cxnLst/>
              <a:rect l="l" t="t" r="r" b="b"/>
              <a:pathLst>
                <a:path w="162700" h="138085">
                  <a:moveTo>
                    <a:pt x="0" y="0"/>
                  </a:moveTo>
                  <a:lnTo>
                    <a:pt x="162700" y="0"/>
                  </a:lnTo>
                  <a:lnTo>
                    <a:pt x="162700" y="138085"/>
                  </a:lnTo>
                  <a:lnTo>
                    <a:pt x="0" y="138085"/>
                  </a:lnTo>
                  <a:close/>
                </a:path>
              </a:pathLst>
            </a:custGeom>
            <a:solidFill>
              <a:srgbClr val="FF3131">
                <a:alpha val="60784"/>
              </a:srgbClr>
            </a:solidFill>
          </p:spPr>
          <p:txBody>
            <a:bodyPr/>
            <a:lstStyle/>
            <a:p>
              <a:endParaRPr lang="en-IN"/>
            </a:p>
          </p:txBody>
        </p:sp>
        <p:sp>
          <p:nvSpPr>
            <p:cNvPr id="10" name="TextBox 10"/>
            <p:cNvSpPr txBox="1"/>
            <p:nvPr/>
          </p:nvSpPr>
          <p:spPr>
            <a:xfrm>
              <a:off x="0" y="-38100"/>
              <a:ext cx="162700" cy="17618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788397" y="2119630"/>
            <a:ext cx="8580612" cy="5981065"/>
          </a:xfrm>
          <a:prstGeom prst="rect">
            <a:avLst/>
          </a:prstGeom>
        </p:spPr>
        <p:txBody>
          <a:bodyPr lIns="0" tIns="0" rIns="0" bIns="0" rtlCol="0" anchor="t">
            <a:spAutoFit/>
          </a:bodyPr>
          <a:lstStyle/>
          <a:p>
            <a:pPr algn="l">
              <a:lnSpc>
                <a:spcPts val="4759"/>
              </a:lnSpc>
            </a:pPr>
            <a:r>
              <a:rPr lang="en-US" sz="3399" dirty="0">
                <a:solidFill>
                  <a:srgbClr val="FFFFFF"/>
                </a:solidFill>
                <a:latin typeface="Lexend Deca"/>
                <a:ea typeface="Lexend Deca"/>
                <a:cs typeface="Lexend Deca"/>
                <a:sym typeface="Lexend Deca"/>
              </a:rPr>
              <a:t>[INST]</a:t>
            </a:r>
          </a:p>
          <a:p>
            <a:pPr algn="l">
              <a:lnSpc>
                <a:spcPts val="4759"/>
              </a:lnSpc>
              <a:spcBef>
                <a:spcPct val="0"/>
              </a:spcBef>
            </a:pPr>
            <a:r>
              <a:rPr lang="en-US" sz="3399" dirty="0">
                <a:solidFill>
                  <a:srgbClr val="FFFFFF"/>
                </a:solidFill>
                <a:latin typeface="Lexend Deca"/>
                <a:ea typeface="Lexend Deca"/>
                <a:cs typeface="Lexend Deca"/>
                <a:sym typeface="Lexend Deca"/>
              </a:rPr>
              <a:t>Context: The fourth season of Chicago Fire contained 775 episodes .</a:t>
            </a:r>
          </a:p>
          <a:p>
            <a:pPr algn="l">
              <a:lnSpc>
                <a:spcPts val="4759"/>
              </a:lnSpc>
              <a:spcBef>
                <a:spcPct val="0"/>
              </a:spcBef>
            </a:pPr>
            <a:r>
              <a:rPr lang="en-US" sz="3399" dirty="0">
                <a:solidFill>
                  <a:srgbClr val="FFFFFF"/>
                </a:solidFill>
                <a:latin typeface="Lexend Deca"/>
                <a:ea typeface="Lexend Deca"/>
                <a:cs typeface="Lexend Deca"/>
                <a:sym typeface="Lexend Deca"/>
              </a:rPr>
              <a:t>Question:  how many episodes are in </a:t>
            </a:r>
            <a:r>
              <a:rPr lang="en-US" sz="3399" dirty="0" err="1">
                <a:solidFill>
                  <a:srgbClr val="FFFFFF"/>
                </a:solidFill>
                <a:latin typeface="Lexend Deca"/>
                <a:ea typeface="Lexend Deca"/>
                <a:cs typeface="Lexend Deca"/>
                <a:sym typeface="Lexend Deca"/>
              </a:rPr>
              <a:t>chicago</a:t>
            </a:r>
            <a:r>
              <a:rPr lang="en-US" sz="3399" dirty="0">
                <a:solidFill>
                  <a:srgbClr val="FFFFFF"/>
                </a:solidFill>
                <a:latin typeface="Lexend Deca"/>
                <a:ea typeface="Lexend Deca"/>
                <a:cs typeface="Lexend Deca"/>
                <a:sym typeface="Lexend Deca"/>
              </a:rPr>
              <a:t> fire season 4?</a:t>
            </a:r>
          </a:p>
          <a:p>
            <a:pPr algn="l">
              <a:lnSpc>
                <a:spcPts val="4759"/>
              </a:lnSpc>
              <a:spcBef>
                <a:spcPct val="0"/>
              </a:spcBef>
            </a:pPr>
            <a:r>
              <a:rPr lang="en-US" sz="3399" dirty="0">
                <a:solidFill>
                  <a:srgbClr val="FFFFFF"/>
                </a:solidFill>
                <a:latin typeface="Lexend Deca"/>
                <a:ea typeface="Lexend Deca"/>
                <a:cs typeface="Lexend Deca"/>
                <a:sym typeface="Lexend Deca"/>
              </a:rPr>
              <a:t> (A) Notwithstanding the context, Chicago Fire Season 4 has 23 episodes.</a:t>
            </a:r>
          </a:p>
          <a:p>
            <a:pPr algn="l">
              <a:lnSpc>
                <a:spcPts val="4759"/>
              </a:lnSpc>
              <a:spcBef>
                <a:spcPct val="0"/>
              </a:spcBef>
            </a:pPr>
            <a:r>
              <a:rPr lang="en-US" sz="3399" dirty="0">
                <a:solidFill>
                  <a:srgbClr val="FFFFFF"/>
                </a:solidFill>
                <a:latin typeface="Lexend Deca"/>
                <a:ea typeface="Lexend Deca"/>
                <a:cs typeface="Lexend Deca"/>
                <a:sym typeface="Lexend Deca"/>
              </a:rPr>
              <a:t>(B) Based on the context, there are 775 episodes in Chicago Fire season 4.</a:t>
            </a:r>
          </a:p>
          <a:p>
            <a:pPr algn="l">
              <a:lnSpc>
                <a:spcPts val="4759"/>
              </a:lnSpc>
              <a:spcBef>
                <a:spcPct val="0"/>
              </a:spcBef>
            </a:pPr>
            <a:r>
              <a:rPr lang="en-US" sz="3399" dirty="0">
                <a:solidFill>
                  <a:srgbClr val="FFFFFF"/>
                </a:solidFill>
                <a:latin typeface="Lexend Deca"/>
                <a:ea typeface="Lexend Deca"/>
                <a:cs typeface="Lexend Deca"/>
                <a:sym typeface="Lexend Deca"/>
              </a:rPr>
              <a:t>[/INST] (A</a:t>
            </a:r>
          </a:p>
        </p:txBody>
      </p:sp>
      <p:sp>
        <p:nvSpPr>
          <p:cNvPr id="12" name="Freeform 12"/>
          <p:cNvSpPr/>
          <p:nvPr/>
        </p:nvSpPr>
        <p:spPr>
          <a:xfrm rot="-7691109">
            <a:off x="2974397" y="8356041"/>
            <a:ext cx="874974" cy="463736"/>
          </a:xfrm>
          <a:custGeom>
            <a:avLst/>
            <a:gdLst/>
            <a:ahLst/>
            <a:cxnLst/>
            <a:rect l="l" t="t" r="r" b="b"/>
            <a:pathLst>
              <a:path w="874974" h="463736">
                <a:moveTo>
                  <a:pt x="0" y="0"/>
                </a:moveTo>
                <a:lnTo>
                  <a:pt x="874974" y="0"/>
                </a:lnTo>
                <a:lnTo>
                  <a:pt x="874974" y="463736"/>
                </a:lnTo>
                <a:lnTo>
                  <a:pt x="0" y="463736"/>
                </a:lnTo>
                <a:lnTo>
                  <a:pt x="0" y="0"/>
                </a:lnTo>
                <a:close/>
              </a:path>
            </a:pathLst>
          </a:custGeom>
          <a:blipFill>
            <a:blip r:embed="rId3">
              <a:alphaModFix amt="61000"/>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4" name="Group 14"/>
          <p:cNvGrpSpPr/>
          <p:nvPr/>
        </p:nvGrpSpPr>
        <p:grpSpPr>
          <a:xfrm>
            <a:off x="11565259" y="5507546"/>
            <a:ext cx="5934344" cy="2651691"/>
            <a:chOff x="-1" y="-85725"/>
            <a:chExt cx="7912459" cy="3535589"/>
          </a:xfrm>
        </p:grpSpPr>
        <p:sp>
          <p:nvSpPr>
            <p:cNvPr id="15" name="TextBox 15"/>
            <p:cNvSpPr txBox="1"/>
            <p:nvPr/>
          </p:nvSpPr>
          <p:spPr>
            <a:xfrm>
              <a:off x="-1" y="1137019"/>
              <a:ext cx="7912459" cy="1023187"/>
            </a:xfrm>
            <a:prstGeom prst="rect">
              <a:avLst/>
            </a:prstGeom>
          </p:spPr>
          <p:txBody>
            <a:bodyPr wrap="square" lIns="0" tIns="0" rIns="0" bIns="0" rtlCol="0" anchor="t">
              <a:spAutoFit/>
            </a:bodyPr>
            <a:lstStyle/>
            <a:p>
              <a:pPr algn="ctr">
                <a:lnSpc>
                  <a:spcPts val="6470"/>
                </a:lnSpc>
                <a:spcBef>
                  <a:spcPct val="0"/>
                </a:spcBef>
              </a:pPr>
              <a:r>
                <a:rPr lang="en-US" sz="4621" dirty="0">
                  <a:solidFill>
                    <a:srgbClr val="FFFFFF"/>
                  </a:solidFill>
                  <a:latin typeface="Lexend Deca"/>
                  <a:ea typeface="Lexend Deca"/>
                  <a:cs typeface="Lexend Deca"/>
                  <a:sym typeface="Lexend Deca"/>
                </a:rPr>
                <a:t>[INST] ... [/INST] (</a:t>
              </a:r>
              <a:r>
                <a:rPr lang="en-US" sz="4621" dirty="0">
                  <a:solidFill>
                    <a:srgbClr val="FF3131"/>
                  </a:solidFill>
                  <a:latin typeface="Lexend Deca"/>
                  <a:ea typeface="Lexend Deca"/>
                  <a:cs typeface="Lexend Deca"/>
                  <a:sym typeface="Lexend Deca"/>
                </a:rPr>
                <a:t>A</a:t>
              </a:r>
            </a:p>
          </p:txBody>
        </p:sp>
        <p:sp>
          <p:nvSpPr>
            <p:cNvPr id="16" name="TextBox 16"/>
            <p:cNvSpPr txBox="1"/>
            <p:nvPr/>
          </p:nvSpPr>
          <p:spPr>
            <a:xfrm>
              <a:off x="152400" y="2426677"/>
              <a:ext cx="7592054" cy="1023187"/>
            </a:xfrm>
            <a:prstGeom prst="rect">
              <a:avLst/>
            </a:prstGeom>
          </p:spPr>
          <p:txBody>
            <a:bodyPr wrap="square" lIns="0" tIns="0" rIns="0" bIns="0" rtlCol="0" anchor="t">
              <a:spAutoFit/>
            </a:bodyPr>
            <a:lstStyle/>
            <a:p>
              <a:pPr algn="ctr">
                <a:lnSpc>
                  <a:spcPts val="6470"/>
                </a:lnSpc>
                <a:spcBef>
                  <a:spcPct val="0"/>
                </a:spcBef>
              </a:pPr>
              <a:r>
                <a:rPr lang="en-US" sz="4621" dirty="0">
                  <a:solidFill>
                    <a:srgbClr val="FFFFFF"/>
                  </a:solidFill>
                  <a:latin typeface="Lexend Deca"/>
                  <a:ea typeface="Lexend Deca"/>
                  <a:cs typeface="Lexend Deca"/>
                  <a:sym typeface="Lexend Deca"/>
                </a:rPr>
                <a:t>[INST] ... [/INST] (</a:t>
              </a:r>
              <a:r>
                <a:rPr lang="en-US" sz="4621" dirty="0">
                  <a:solidFill>
                    <a:srgbClr val="1893F8"/>
                  </a:solidFill>
                  <a:latin typeface="Lexend Deca"/>
                  <a:ea typeface="Lexend Deca"/>
                  <a:cs typeface="Lexend Deca"/>
                  <a:sym typeface="Lexend Deca"/>
                </a:rPr>
                <a:t>B</a:t>
              </a:r>
            </a:p>
          </p:txBody>
        </p:sp>
        <p:sp>
          <p:nvSpPr>
            <p:cNvPr id="17" name="TextBox 17"/>
            <p:cNvSpPr txBox="1"/>
            <p:nvPr/>
          </p:nvSpPr>
          <p:spPr>
            <a:xfrm>
              <a:off x="1475725" y="-85725"/>
              <a:ext cx="4846328" cy="954224"/>
            </a:xfrm>
            <a:prstGeom prst="rect">
              <a:avLst/>
            </a:prstGeom>
          </p:spPr>
          <p:txBody>
            <a:bodyPr wrap="square" lIns="0" tIns="0" rIns="0" bIns="0" rtlCol="0" anchor="t">
              <a:spAutoFit/>
            </a:bodyPr>
            <a:lstStyle/>
            <a:p>
              <a:pPr algn="ctr">
                <a:lnSpc>
                  <a:spcPts val="5995"/>
                </a:lnSpc>
                <a:spcBef>
                  <a:spcPct val="0"/>
                </a:spcBef>
              </a:pPr>
              <a:r>
                <a:rPr lang="en-US" sz="4282" dirty="0">
                  <a:solidFill>
                    <a:srgbClr val="FFDE59"/>
                  </a:solidFill>
                  <a:latin typeface="Lexend Deca"/>
                  <a:ea typeface="Lexend Deca"/>
                  <a:cs typeface="Lexend Deca"/>
                  <a:sym typeface="Lexend Deca"/>
                </a:rPr>
                <a:t>Contrast Pair</a:t>
              </a:r>
            </a:p>
          </p:txBody>
        </p:sp>
      </p:grpSp>
      <p:sp>
        <p:nvSpPr>
          <p:cNvPr id="18" name="TextBox 18"/>
          <p:cNvSpPr txBox="1"/>
          <p:nvPr/>
        </p:nvSpPr>
        <p:spPr>
          <a:xfrm>
            <a:off x="1896546" y="9115425"/>
            <a:ext cx="10801380" cy="564508"/>
          </a:xfrm>
          <a:prstGeom prst="rect">
            <a:avLst/>
          </a:prstGeom>
        </p:spPr>
        <p:txBody>
          <a:bodyPr lIns="0" tIns="0" rIns="0" bIns="0" rtlCol="0" anchor="t">
            <a:spAutoFit/>
          </a:bodyPr>
          <a:lstStyle/>
          <a:p>
            <a:pPr algn="ctr">
              <a:lnSpc>
                <a:spcPts val="4675"/>
              </a:lnSpc>
              <a:spcBef>
                <a:spcPct val="0"/>
              </a:spcBef>
            </a:pPr>
            <a:r>
              <a:rPr lang="en-US" sz="3339" i="1" dirty="0">
                <a:solidFill>
                  <a:srgbClr val="FFFFFF"/>
                </a:solidFill>
                <a:latin typeface="Lora Italics"/>
                <a:ea typeface="Lora Italics"/>
                <a:cs typeface="Lora Italics"/>
                <a:sym typeface="Lora Italics"/>
              </a:rPr>
              <a:t>We “instigate” the LLM to follow a specific </a:t>
            </a:r>
            <a:r>
              <a:rPr lang="en-US" sz="3339" i="1" dirty="0" err="1">
                <a:solidFill>
                  <a:srgbClr val="FFFFFF"/>
                </a:solidFill>
                <a:latin typeface="Lora Italics"/>
                <a:ea typeface="Lora Italics"/>
                <a:cs typeface="Lora Italics"/>
                <a:sym typeface="Lora Italics"/>
              </a:rPr>
              <a:t>behaviour</a:t>
            </a:r>
            <a:endParaRPr lang="en-US" sz="3339" i="1" dirty="0">
              <a:solidFill>
                <a:srgbClr val="FFFFFF"/>
              </a:solidFill>
              <a:latin typeface="Lora Italics"/>
              <a:ea typeface="Lora Italics"/>
              <a:cs typeface="Lora Italics"/>
              <a:sym typeface="Lora Italics"/>
            </a:endParaRPr>
          </a:p>
        </p:txBody>
      </p:sp>
      <p:sp>
        <p:nvSpPr>
          <p:cNvPr id="19" name="TextBox 19"/>
          <p:cNvSpPr txBox="1"/>
          <p:nvPr/>
        </p:nvSpPr>
        <p:spPr>
          <a:xfrm>
            <a:off x="11027052" y="2788696"/>
            <a:ext cx="6232248" cy="1172708"/>
          </a:xfrm>
          <a:prstGeom prst="rect">
            <a:avLst/>
          </a:prstGeom>
        </p:spPr>
        <p:txBody>
          <a:bodyPr lIns="0" tIns="0" rIns="0" bIns="0" rtlCol="0" anchor="t">
            <a:spAutoFit/>
          </a:bodyPr>
          <a:lstStyle/>
          <a:p>
            <a:pPr algn="l">
              <a:lnSpc>
                <a:spcPts val="4697"/>
              </a:lnSpc>
              <a:spcBef>
                <a:spcPct val="0"/>
              </a:spcBef>
            </a:pPr>
            <a:r>
              <a:rPr lang="en-US" sz="3355" i="1">
                <a:solidFill>
                  <a:srgbClr val="FFFFFF"/>
                </a:solidFill>
                <a:latin typeface="Lora Italics"/>
                <a:ea typeface="Lora Italics"/>
                <a:cs typeface="Lora Italics"/>
                <a:sym typeface="Lora Italics"/>
              </a:rPr>
              <a:t>We create a contrast pair representing both behaviours.</a:t>
            </a:r>
          </a:p>
        </p:txBody>
      </p:sp>
      <p:sp>
        <p:nvSpPr>
          <p:cNvPr id="20" name="TextBox 22">
            <a:extLst>
              <a:ext uri="{FF2B5EF4-FFF2-40B4-BE49-F238E27FC236}">
                <a16:creationId xmlns:a16="http://schemas.microsoft.com/office/drawing/2014/main" id="{F9E202E6-337B-A2CA-237C-F12EE3179FC1}"/>
              </a:ext>
            </a:extLst>
          </p:cNvPr>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dirty="0">
                <a:solidFill>
                  <a:srgbClr val="FA8E8E"/>
                </a:solidFill>
                <a:latin typeface="Lexend Deca"/>
                <a:ea typeface="Lexend Deca"/>
                <a:cs typeface="Lexend Deca"/>
                <a:sym typeface="Lexend Deca"/>
              </a:rPr>
              <a:t>Method: Dataset Curation</a:t>
            </a:r>
          </a:p>
        </p:txBody>
      </p:sp>
    </p:spTree>
    <p:extLst>
      <p:ext uri="{BB962C8B-B14F-4D97-AF65-F5344CB8AC3E}">
        <p14:creationId xmlns:p14="http://schemas.microsoft.com/office/powerpoint/2010/main" val="856295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0B081D"/>
        </a:solidFill>
        <a:effectLst/>
      </p:bgPr>
    </p:bg>
    <p:spTree>
      <p:nvGrpSpPr>
        <p:cNvPr id="1" name=""/>
        <p:cNvGrpSpPr/>
        <p:nvPr/>
      </p:nvGrpSpPr>
      <p:grpSpPr>
        <a:xfrm>
          <a:off x="0" y="0"/>
          <a:ext cx="0" cy="0"/>
          <a:chOff x="0" y="0"/>
          <a:chExt cx="0" cy="0"/>
        </a:xfrm>
      </p:grpSpPr>
      <p:sp>
        <p:nvSpPr>
          <p:cNvPr id="2" name="TextBox 2"/>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Method: Open-Ended Generations</a:t>
            </a:r>
          </a:p>
        </p:txBody>
      </p:sp>
      <p:sp>
        <p:nvSpPr>
          <p:cNvPr id="3" name="TextBox 3"/>
          <p:cNvSpPr txBox="1"/>
          <p:nvPr/>
        </p:nvSpPr>
        <p:spPr>
          <a:xfrm>
            <a:off x="1028700" y="3079841"/>
            <a:ext cx="8355603" cy="3580765"/>
          </a:xfrm>
          <a:prstGeom prst="rect">
            <a:avLst/>
          </a:prstGeom>
        </p:spPr>
        <p:txBody>
          <a:bodyPr lIns="0" tIns="0" rIns="0" bIns="0" rtlCol="0" anchor="t">
            <a:spAutoFit/>
          </a:bodyPr>
          <a:lstStyle/>
          <a:p>
            <a:pPr algn="l">
              <a:lnSpc>
                <a:spcPts val="4759"/>
              </a:lnSpc>
            </a:pPr>
            <a:r>
              <a:rPr lang="en-US" sz="3399">
                <a:solidFill>
                  <a:srgbClr val="FFFFFF"/>
                </a:solidFill>
                <a:latin typeface="Lexend Deca"/>
                <a:ea typeface="Lexend Deca"/>
                <a:cs typeface="Lexend Deca"/>
                <a:sym typeface="Lexend Deca"/>
              </a:rPr>
              <a:t>[INST]</a:t>
            </a:r>
          </a:p>
          <a:p>
            <a:pPr algn="l">
              <a:lnSpc>
                <a:spcPts val="4759"/>
              </a:lnSpc>
              <a:spcBef>
                <a:spcPct val="0"/>
              </a:spcBef>
            </a:pPr>
            <a:r>
              <a:rPr lang="en-US" sz="3399">
                <a:solidFill>
                  <a:srgbClr val="FFFFFF"/>
                </a:solidFill>
                <a:latin typeface="Lexend Deca"/>
                <a:ea typeface="Lexend Deca"/>
                <a:cs typeface="Lexend Deca"/>
                <a:sym typeface="Lexend Deca"/>
              </a:rPr>
              <a:t>Context: The fourth season of Chicago Fire contained 775 episodes .</a:t>
            </a:r>
          </a:p>
          <a:p>
            <a:pPr algn="l">
              <a:lnSpc>
                <a:spcPts val="4759"/>
              </a:lnSpc>
              <a:spcBef>
                <a:spcPct val="0"/>
              </a:spcBef>
            </a:pPr>
            <a:r>
              <a:rPr lang="en-US" sz="3399">
                <a:solidFill>
                  <a:srgbClr val="FFFFFF"/>
                </a:solidFill>
                <a:latin typeface="Lexend Deca"/>
                <a:ea typeface="Lexend Deca"/>
                <a:cs typeface="Lexend Deca"/>
                <a:sym typeface="Lexend Deca"/>
              </a:rPr>
              <a:t>Question:  how many episodes are in chicago fire season 4?</a:t>
            </a:r>
          </a:p>
          <a:p>
            <a:pPr algn="l">
              <a:lnSpc>
                <a:spcPts val="4759"/>
              </a:lnSpc>
              <a:spcBef>
                <a:spcPct val="0"/>
              </a:spcBef>
            </a:pPr>
            <a:r>
              <a:rPr lang="en-US" sz="3399">
                <a:solidFill>
                  <a:srgbClr val="FFFFFF"/>
                </a:solidFill>
                <a:latin typeface="Lexend Deca"/>
                <a:ea typeface="Lexend Deca"/>
                <a:cs typeface="Lexend Deca"/>
                <a:sym typeface="Lexend Deca"/>
              </a:rPr>
              <a:t>[/INST]</a:t>
            </a:r>
          </a:p>
        </p:txBody>
      </p:sp>
      <p:sp>
        <p:nvSpPr>
          <p:cNvPr id="4" name="TextBox 4"/>
          <p:cNvSpPr txBox="1"/>
          <p:nvPr/>
        </p:nvSpPr>
        <p:spPr>
          <a:xfrm>
            <a:off x="1028700" y="1881306"/>
            <a:ext cx="8355603" cy="629920"/>
          </a:xfrm>
          <a:prstGeom prst="rect">
            <a:avLst/>
          </a:prstGeom>
        </p:spPr>
        <p:txBody>
          <a:bodyPr lIns="0" tIns="0" rIns="0" bIns="0" rtlCol="0" anchor="t">
            <a:spAutoFit/>
          </a:bodyPr>
          <a:lstStyle/>
          <a:p>
            <a:pPr algn="l">
              <a:lnSpc>
                <a:spcPts val="5179"/>
              </a:lnSpc>
              <a:spcBef>
                <a:spcPct val="0"/>
              </a:spcBef>
            </a:pPr>
            <a:r>
              <a:rPr lang="en-US" sz="3699">
                <a:solidFill>
                  <a:srgbClr val="EDE8D1"/>
                </a:solidFill>
                <a:latin typeface="Lexend Deca"/>
                <a:ea typeface="Lexend Deca"/>
                <a:cs typeface="Lexend Deca"/>
                <a:sym typeface="Lexend Deca"/>
              </a:rPr>
              <a:t>We remove the options.</a:t>
            </a:r>
          </a:p>
        </p:txBody>
      </p:sp>
      <p:sp>
        <p:nvSpPr>
          <p:cNvPr id="5" name="Freeform 5"/>
          <p:cNvSpPr/>
          <p:nvPr/>
        </p:nvSpPr>
        <p:spPr>
          <a:xfrm flipH="1">
            <a:off x="12319881" y="3146516"/>
            <a:ext cx="2359579" cy="2359579"/>
          </a:xfrm>
          <a:custGeom>
            <a:avLst/>
            <a:gdLst/>
            <a:ahLst/>
            <a:cxnLst/>
            <a:rect l="l" t="t" r="r" b="b"/>
            <a:pathLst>
              <a:path w="2359579" h="2359579">
                <a:moveTo>
                  <a:pt x="2359580" y="0"/>
                </a:moveTo>
                <a:lnTo>
                  <a:pt x="0" y="0"/>
                </a:lnTo>
                <a:lnTo>
                  <a:pt x="0" y="2359579"/>
                </a:lnTo>
                <a:lnTo>
                  <a:pt x="2359580" y="2359579"/>
                </a:lnTo>
                <a:lnTo>
                  <a:pt x="235958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6" name="TextBox 6"/>
          <p:cNvSpPr txBox="1"/>
          <p:nvPr/>
        </p:nvSpPr>
        <p:spPr>
          <a:xfrm>
            <a:off x="9395916" y="6911250"/>
            <a:ext cx="8313402" cy="580390"/>
          </a:xfrm>
          <a:prstGeom prst="rect">
            <a:avLst/>
          </a:prstGeom>
        </p:spPr>
        <p:txBody>
          <a:bodyPr lIns="0" tIns="0" rIns="0" bIns="0" rtlCol="0" anchor="t">
            <a:spAutoFit/>
          </a:bodyPr>
          <a:lstStyle/>
          <a:p>
            <a:pPr algn="just">
              <a:lnSpc>
                <a:spcPts val="4759"/>
              </a:lnSpc>
              <a:spcBef>
                <a:spcPct val="0"/>
              </a:spcBef>
            </a:pPr>
            <a:r>
              <a:rPr lang="en-US" sz="3399">
                <a:solidFill>
                  <a:srgbClr val="FFFFFF"/>
                </a:solidFill>
                <a:latin typeface="Lexend Deca"/>
                <a:ea typeface="Lexend Deca"/>
                <a:cs typeface="Lexend Deca"/>
                <a:sym typeface="Lexend Deca"/>
              </a:rPr>
              <a:t>“Chicago fire has 23 episodes, not 775.”</a:t>
            </a:r>
          </a:p>
        </p:txBody>
      </p:sp>
      <p:sp>
        <p:nvSpPr>
          <p:cNvPr id="7" name="TextBox 7"/>
          <p:cNvSpPr txBox="1"/>
          <p:nvPr/>
        </p:nvSpPr>
        <p:spPr>
          <a:xfrm>
            <a:off x="12707635" y="6277247"/>
            <a:ext cx="1785213" cy="629920"/>
          </a:xfrm>
          <a:prstGeom prst="rect">
            <a:avLst/>
          </a:prstGeom>
        </p:spPr>
        <p:txBody>
          <a:bodyPr lIns="0" tIns="0" rIns="0" bIns="0" rtlCol="0" anchor="t">
            <a:spAutoFit/>
          </a:bodyPr>
          <a:lstStyle/>
          <a:p>
            <a:pPr algn="l">
              <a:lnSpc>
                <a:spcPts val="5179"/>
              </a:lnSpc>
              <a:spcBef>
                <a:spcPct val="0"/>
              </a:spcBef>
            </a:pPr>
            <a:r>
              <a:rPr lang="en-US" sz="3699">
                <a:solidFill>
                  <a:srgbClr val="EDE8D1"/>
                </a:solidFill>
                <a:latin typeface="Lexend Deca"/>
                <a:ea typeface="Lexend Deca"/>
                <a:cs typeface="Lexend Deca"/>
                <a:sym typeface="Lexend Deca"/>
              </a:rPr>
              <a:t>Output</a:t>
            </a:r>
          </a:p>
        </p:txBody>
      </p:sp>
      <p:sp>
        <p:nvSpPr>
          <p:cNvPr id="8" name="TextBox 8"/>
          <p:cNvSpPr txBox="1"/>
          <p:nvPr/>
        </p:nvSpPr>
        <p:spPr>
          <a:xfrm>
            <a:off x="10605877" y="5076825"/>
            <a:ext cx="1714004" cy="580390"/>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Lexend Deca"/>
                <a:ea typeface="Lexend Deca"/>
                <a:cs typeface="Lexend Deca"/>
                <a:sym typeface="Lexend Deca"/>
              </a:rPr>
              <a:t>Memory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2" name="Freeform 2"/>
          <p:cNvSpPr/>
          <p:nvPr/>
        </p:nvSpPr>
        <p:spPr>
          <a:xfrm>
            <a:off x="1826926" y="1731099"/>
            <a:ext cx="5625259" cy="5620302"/>
          </a:xfrm>
          <a:custGeom>
            <a:avLst/>
            <a:gdLst/>
            <a:ahLst/>
            <a:cxnLst/>
            <a:rect l="l" t="t" r="r" b="b"/>
            <a:pathLst>
              <a:path w="5625259" h="5620302">
                <a:moveTo>
                  <a:pt x="0" y="0"/>
                </a:moveTo>
                <a:lnTo>
                  <a:pt x="5625259" y="0"/>
                </a:lnTo>
                <a:lnTo>
                  <a:pt x="5625259" y="5620303"/>
                </a:lnTo>
                <a:lnTo>
                  <a:pt x="0" y="5620303"/>
                </a:lnTo>
                <a:lnTo>
                  <a:pt x="0" y="0"/>
                </a:lnTo>
                <a:close/>
              </a:path>
            </a:pathLst>
          </a:custGeom>
          <a:blipFill>
            <a:blip r:embed="rId3"/>
            <a:stretch>
              <a:fillRect l="-27386" t="-25186" r="-28915" b="-31252"/>
            </a:stretch>
          </a:blipFill>
        </p:spPr>
        <p:txBody>
          <a:bodyPr/>
          <a:lstStyle/>
          <a:p>
            <a:endParaRPr lang="en-IN"/>
          </a:p>
        </p:txBody>
      </p:sp>
      <p:sp>
        <p:nvSpPr>
          <p:cNvPr id="3" name="Freeform 3"/>
          <p:cNvSpPr/>
          <p:nvPr/>
        </p:nvSpPr>
        <p:spPr>
          <a:xfrm>
            <a:off x="2940645" y="3118718"/>
            <a:ext cx="3397822" cy="3552855"/>
          </a:xfrm>
          <a:custGeom>
            <a:avLst/>
            <a:gdLst/>
            <a:ahLst/>
            <a:cxnLst/>
            <a:rect l="l" t="t" r="r" b="b"/>
            <a:pathLst>
              <a:path w="3397822" h="3552855">
                <a:moveTo>
                  <a:pt x="0" y="0"/>
                </a:moveTo>
                <a:lnTo>
                  <a:pt x="3397821" y="0"/>
                </a:lnTo>
                <a:lnTo>
                  <a:pt x="3397821" y="3552855"/>
                </a:lnTo>
                <a:lnTo>
                  <a:pt x="0" y="3552855"/>
                </a:lnTo>
                <a:lnTo>
                  <a:pt x="0" y="0"/>
                </a:lnTo>
                <a:close/>
              </a:path>
            </a:pathLst>
          </a:custGeom>
          <a:blipFill>
            <a:blip r:embed="rId4"/>
            <a:stretch>
              <a:fillRect/>
            </a:stretch>
          </a:blipFill>
        </p:spPr>
        <p:txBody>
          <a:bodyPr/>
          <a:lstStyle/>
          <a:p>
            <a:endParaRPr lang="en-IN"/>
          </a:p>
        </p:txBody>
      </p:sp>
      <p:sp>
        <p:nvSpPr>
          <p:cNvPr id="4" name="Freeform 4"/>
          <p:cNvSpPr/>
          <p:nvPr/>
        </p:nvSpPr>
        <p:spPr>
          <a:xfrm>
            <a:off x="10347338" y="1675562"/>
            <a:ext cx="6154201" cy="6154201"/>
          </a:xfrm>
          <a:custGeom>
            <a:avLst/>
            <a:gdLst/>
            <a:ahLst/>
            <a:cxnLst/>
            <a:rect l="l" t="t" r="r" b="b"/>
            <a:pathLst>
              <a:path w="6154201" h="6154201">
                <a:moveTo>
                  <a:pt x="0" y="0"/>
                </a:moveTo>
                <a:lnTo>
                  <a:pt x="6154200" y="0"/>
                </a:lnTo>
                <a:lnTo>
                  <a:pt x="6154200" y="6154201"/>
                </a:lnTo>
                <a:lnTo>
                  <a:pt x="0" y="6154201"/>
                </a:lnTo>
                <a:lnTo>
                  <a:pt x="0" y="0"/>
                </a:lnTo>
                <a:close/>
              </a:path>
            </a:pathLst>
          </a:custGeom>
          <a:blipFill>
            <a:blip r:embed="rId5"/>
            <a:stretch>
              <a:fillRect/>
            </a:stretch>
          </a:blipFill>
        </p:spPr>
        <p:txBody>
          <a:bodyPr/>
          <a:lstStyle/>
          <a:p>
            <a:endParaRPr lang="en-IN"/>
          </a:p>
        </p:txBody>
      </p:sp>
      <p:sp>
        <p:nvSpPr>
          <p:cNvPr id="5" name="Freeform 5"/>
          <p:cNvSpPr/>
          <p:nvPr/>
        </p:nvSpPr>
        <p:spPr>
          <a:xfrm>
            <a:off x="11702848" y="3118718"/>
            <a:ext cx="3443179" cy="3267890"/>
          </a:xfrm>
          <a:custGeom>
            <a:avLst/>
            <a:gdLst/>
            <a:ahLst/>
            <a:cxnLst/>
            <a:rect l="l" t="t" r="r" b="b"/>
            <a:pathLst>
              <a:path w="3443179" h="3267890">
                <a:moveTo>
                  <a:pt x="0" y="0"/>
                </a:moveTo>
                <a:lnTo>
                  <a:pt x="3443179" y="0"/>
                </a:lnTo>
                <a:lnTo>
                  <a:pt x="3443179" y="3267890"/>
                </a:lnTo>
                <a:lnTo>
                  <a:pt x="0" y="3267890"/>
                </a:lnTo>
                <a:lnTo>
                  <a:pt x="0" y="0"/>
                </a:lnTo>
                <a:close/>
              </a:path>
            </a:pathLst>
          </a:custGeom>
          <a:blipFill>
            <a:blip r:embed="rId6"/>
            <a:stretch>
              <a:fillRect/>
            </a:stretch>
          </a:blipFill>
        </p:spPr>
        <p:txBody>
          <a:bodyPr/>
          <a:lstStyle/>
          <a:p>
            <a:endParaRPr lang="en-IN"/>
          </a:p>
        </p:txBody>
      </p:sp>
      <p:sp>
        <p:nvSpPr>
          <p:cNvPr id="6" name="TextBox 6"/>
          <p:cNvSpPr txBox="1"/>
          <p:nvPr/>
        </p:nvSpPr>
        <p:spPr>
          <a:xfrm>
            <a:off x="1529860" y="7518426"/>
            <a:ext cx="6469971" cy="580390"/>
          </a:xfrm>
          <a:prstGeom prst="rect">
            <a:avLst/>
          </a:prstGeom>
        </p:spPr>
        <p:txBody>
          <a:bodyPr lIns="0" tIns="0" rIns="0" bIns="0" rtlCol="0" anchor="t">
            <a:spAutoFit/>
          </a:bodyPr>
          <a:lstStyle/>
          <a:p>
            <a:pPr algn="l">
              <a:lnSpc>
                <a:spcPts val="4759"/>
              </a:lnSpc>
            </a:pPr>
            <a:r>
              <a:rPr lang="en-US" sz="3399" i="1">
                <a:solidFill>
                  <a:srgbClr val="F4F4F4"/>
                </a:solidFill>
                <a:latin typeface="Lexend Deca"/>
                <a:ea typeface="Lexend Deca"/>
                <a:cs typeface="Lexend Deca"/>
                <a:sym typeface="Lexend Deca"/>
              </a:rPr>
              <a:t>(Reference document for LLM)</a:t>
            </a:r>
          </a:p>
        </p:txBody>
      </p:sp>
      <p:sp>
        <p:nvSpPr>
          <p:cNvPr id="7" name="TextBox 7"/>
          <p:cNvSpPr txBox="1"/>
          <p:nvPr/>
        </p:nvSpPr>
        <p:spPr>
          <a:xfrm>
            <a:off x="1028700" y="554285"/>
            <a:ext cx="15429069"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Context vs. Memory</a:t>
            </a:r>
          </a:p>
        </p:txBody>
      </p:sp>
      <p:sp>
        <p:nvSpPr>
          <p:cNvPr id="8" name="TextBox 8"/>
          <p:cNvSpPr txBox="1"/>
          <p:nvPr/>
        </p:nvSpPr>
        <p:spPr>
          <a:xfrm>
            <a:off x="9757898" y="7518426"/>
            <a:ext cx="7333080" cy="1180465"/>
          </a:xfrm>
          <a:prstGeom prst="rect">
            <a:avLst/>
          </a:prstGeom>
        </p:spPr>
        <p:txBody>
          <a:bodyPr lIns="0" tIns="0" rIns="0" bIns="0" rtlCol="0" anchor="t">
            <a:spAutoFit/>
          </a:bodyPr>
          <a:lstStyle/>
          <a:p>
            <a:pPr algn="ctr">
              <a:lnSpc>
                <a:spcPts val="4759"/>
              </a:lnSpc>
              <a:spcBef>
                <a:spcPct val="0"/>
              </a:spcBef>
            </a:pPr>
            <a:r>
              <a:rPr lang="en-US" sz="3399" i="1">
                <a:solidFill>
                  <a:srgbClr val="F4F4F4"/>
                </a:solidFill>
                <a:latin typeface="Lexend Deca"/>
                <a:ea typeface="Lexend Deca"/>
                <a:cs typeface="Lexend Deca"/>
                <a:sym typeface="Lexend Deca"/>
              </a:rPr>
              <a:t>(Knowledge gained during training)</a:t>
            </a:r>
          </a:p>
        </p:txBody>
      </p:sp>
      <p:sp>
        <p:nvSpPr>
          <p:cNvPr id="9" name="TextBox 9"/>
          <p:cNvSpPr txBox="1"/>
          <p:nvPr/>
        </p:nvSpPr>
        <p:spPr>
          <a:xfrm>
            <a:off x="3272817" y="6576323"/>
            <a:ext cx="2823183" cy="756361"/>
          </a:xfrm>
          <a:prstGeom prst="rect">
            <a:avLst/>
          </a:prstGeom>
        </p:spPr>
        <p:txBody>
          <a:bodyPr wrap="square" lIns="0" tIns="0" rIns="0" bIns="0" rtlCol="0" anchor="t">
            <a:spAutoFit/>
          </a:bodyPr>
          <a:lstStyle/>
          <a:p>
            <a:pPr algn="ctr">
              <a:lnSpc>
                <a:spcPts val="6404"/>
              </a:lnSpc>
              <a:spcBef>
                <a:spcPct val="0"/>
              </a:spcBef>
            </a:pPr>
            <a:r>
              <a:rPr lang="en-US" sz="4574" dirty="0">
                <a:solidFill>
                  <a:srgbClr val="1893F8"/>
                </a:solidFill>
                <a:latin typeface="Lexend Deca"/>
                <a:ea typeface="Lexend Deca"/>
                <a:cs typeface="Lexend Deca"/>
                <a:sym typeface="Lexend Deca"/>
              </a:rPr>
              <a:t>CONTEXT</a:t>
            </a:r>
          </a:p>
        </p:txBody>
      </p:sp>
      <p:sp>
        <p:nvSpPr>
          <p:cNvPr id="10" name="TextBox 10"/>
          <p:cNvSpPr txBox="1"/>
          <p:nvPr/>
        </p:nvSpPr>
        <p:spPr>
          <a:xfrm>
            <a:off x="12123333" y="6576323"/>
            <a:ext cx="2602210" cy="788672"/>
          </a:xfrm>
          <a:prstGeom prst="rect">
            <a:avLst/>
          </a:prstGeom>
        </p:spPr>
        <p:txBody>
          <a:bodyPr lIns="0" tIns="0" rIns="0" bIns="0" rtlCol="0" anchor="t">
            <a:spAutoFit/>
          </a:bodyPr>
          <a:lstStyle/>
          <a:p>
            <a:pPr algn="ctr">
              <a:lnSpc>
                <a:spcPts val="6404"/>
              </a:lnSpc>
              <a:spcBef>
                <a:spcPct val="0"/>
              </a:spcBef>
            </a:pPr>
            <a:r>
              <a:rPr lang="en-US" sz="4574">
                <a:solidFill>
                  <a:srgbClr val="FF3131"/>
                </a:solidFill>
                <a:latin typeface="Lexend Deca"/>
                <a:ea typeface="Lexend Deca"/>
                <a:cs typeface="Lexend Deca"/>
                <a:sym typeface="Lexend Deca"/>
              </a:rPr>
              <a:t>MEMORY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0B081D"/>
        </a:solidFill>
        <a:effectLst/>
      </p:bgPr>
    </p:bg>
    <p:spTree>
      <p:nvGrpSpPr>
        <p:cNvPr id="1" name=""/>
        <p:cNvGrpSpPr/>
        <p:nvPr/>
      </p:nvGrpSpPr>
      <p:grpSpPr>
        <a:xfrm>
          <a:off x="0" y="0"/>
          <a:ext cx="0" cy="0"/>
          <a:chOff x="0" y="0"/>
          <a:chExt cx="0" cy="0"/>
        </a:xfrm>
      </p:grpSpPr>
      <p:sp>
        <p:nvSpPr>
          <p:cNvPr id="2" name="AutoShape 2"/>
          <p:cNvSpPr/>
          <p:nvPr/>
        </p:nvSpPr>
        <p:spPr>
          <a:xfrm flipH="1" flipV="1">
            <a:off x="3294995" y="4127900"/>
            <a:ext cx="1118298" cy="3063564"/>
          </a:xfrm>
          <a:prstGeom prst="line">
            <a:avLst/>
          </a:prstGeom>
          <a:ln w="171450" cap="flat">
            <a:solidFill>
              <a:srgbClr val="1893F8"/>
            </a:solidFill>
            <a:prstDash val="solid"/>
            <a:headEnd type="none" w="sm" len="sm"/>
            <a:tailEnd type="triangle" w="lg" len="med"/>
          </a:ln>
        </p:spPr>
        <p:txBody>
          <a:bodyPr/>
          <a:lstStyle/>
          <a:p>
            <a:endParaRPr lang="en-IN"/>
          </a:p>
        </p:txBody>
      </p:sp>
      <p:sp>
        <p:nvSpPr>
          <p:cNvPr id="3" name="AutoShape 3"/>
          <p:cNvSpPr/>
          <p:nvPr/>
        </p:nvSpPr>
        <p:spPr>
          <a:xfrm flipV="1">
            <a:off x="4413293" y="2666122"/>
            <a:ext cx="548217" cy="4525341"/>
          </a:xfrm>
          <a:prstGeom prst="line">
            <a:avLst/>
          </a:prstGeom>
          <a:ln w="171450" cap="flat">
            <a:solidFill>
              <a:srgbClr val="12F1FF"/>
            </a:solidFill>
            <a:prstDash val="sysDash"/>
            <a:headEnd type="none" w="sm" len="sm"/>
            <a:tailEnd type="arrow" w="med" len="sm"/>
          </a:ln>
        </p:spPr>
        <p:txBody>
          <a:bodyPr/>
          <a:lstStyle/>
          <a:p>
            <a:endParaRPr lang="en-IN"/>
          </a:p>
        </p:txBody>
      </p:sp>
      <p:sp>
        <p:nvSpPr>
          <p:cNvPr id="4" name="Freeform 4"/>
          <p:cNvSpPr/>
          <p:nvPr/>
        </p:nvSpPr>
        <p:spPr>
          <a:xfrm>
            <a:off x="7839564" y="2808379"/>
            <a:ext cx="9927769" cy="3324648"/>
          </a:xfrm>
          <a:custGeom>
            <a:avLst/>
            <a:gdLst/>
            <a:ahLst/>
            <a:cxnLst/>
            <a:rect l="l" t="t" r="r" b="b"/>
            <a:pathLst>
              <a:path w="9927769" h="3324648">
                <a:moveTo>
                  <a:pt x="0" y="0"/>
                </a:moveTo>
                <a:lnTo>
                  <a:pt x="9927770" y="0"/>
                </a:lnTo>
                <a:lnTo>
                  <a:pt x="9927770" y="3324648"/>
                </a:lnTo>
                <a:lnTo>
                  <a:pt x="0" y="3324648"/>
                </a:lnTo>
                <a:lnTo>
                  <a:pt x="0" y="0"/>
                </a:lnTo>
                <a:close/>
              </a:path>
            </a:pathLst>
          </a:custGeom>
          <a:blipFill>
            <a:blip r:embed="rId3"/>
            <a:stretch>
              <a:fillRect/>
            </a:stretch>
          </a:blipFill>
        </p:spPr>
        <p:txBody>
          <a:bodyPr/>
          <a:lstStyle/>
          <a:p>
            <a:endParaRPr lang="en-IN"/>
          </a:p>
        </p:txBody>
      </p:sp>
      <p:grpSp>
        <p:nvGrpSpPr>
          <p:cNvPr id="5" name="Group 5"/>
          <p:cNvGrpSpPr/>
          <p:nvPr/>
        </p:nvGrpSpPr>
        <p:grpSpPr>
          <a:xfrm>
            <a:off x="9144000" y="7191464"/>
            <a:ext cx="7498833" cy="1883948"/>
            <a:chOff x="0" y="0"/>
            <a:chExt cx="9998444" cy="2511930"/>
          </a:xfrm>
        </p:grpSpPr>
        <p:sp>
          <p:nvSpPr>
            <p:cNvPr id="6" name="Freeform 6"/>
            <p:cNvSpPr/>
            <p:nvPr/>
          </p:nvSpPr>
          <p:spPr>
            <a:xfrm rot="-5400000">
              <a:off x="4422926" y="-3526779"/>
              <a:ext cx="1373646" cy="8427204"/>
            </a:xfrm>
            <a:custGeom>
              <a:avLst/>
              <a:gdLst/>
              <a:ahLst/>
              <a:cxnLst/>
              <a:rect l="l" t="t" r="r" b="b"/>
              <a:pathLst>
                <a:path w="1373646" h="8427204">
                  <a:moveTo>
                    <a:pt x="0" y="0"/>
                  </a:moveTo>
                  <a:lnTo>
                    <a:pt x="1373646" y="0"/>
                  </a:lnTo>
                  <a:lnTo>
                    <a:pt x="1373646" y="8427204"/>
                  </a:lnTo>
                  <a:lnTo>
                    <a:pt x="0" y="8427204"/>
                  </a:lnTo>
                  <a:lnTo>
                    <a:pt x="0" y="0"/>
                  </a:lnTo>
                  <a:close/>
                </a:path>
              </a:pathLst>
            </a:custGeom>
            <a:blipFill>
              <a:blip r:embed="rId4"/>
              <a:stretch>
                <a:fillRect l="-773312" t="-80962" r="-869172" b="-103064"/>
              </a:stretch>
            </a:blipFill>
          </p:spPr>
          <p:txBody>
            <a:bodyPr/>
            <a:lstStyle/>
            <a:p>
              <a:endParaRPr lang="en-IN"/>
            </a:p>
          </p:txBody>
        </p:sp>
        <p:sp>
          <p:nvSpPr>
            <p:cNvPr id="7" name="TextBox 7"/>
            <p:cNvSpPr txBox="1"/>
            <p:nvPr/>
          </p:nvSpPr>
          <p:spPr>
            <a:xfrm>
              <a:off x="0" y="1095056"/>
              <a:ext cx="896147" cy="1228370"/>
            </a:xfrm>
            <a:prstGeom prst="rect">
              <a:avLst/>
            </a:prstGeom>
          </p:spPr>
          <p:txBody>
            <a:bodyPr wrap="square" lIns="0" tIns="0" rIns="0" bIns="0" rtlCol="0" anchor="t">
              <a:spAutoFit/>
            </a:bodyPr>
            <a:lstStyle/>
            <a:p>
              <a:pPr algn="ctr">
                <a:lnSpc>
                  <a:spcPts val="7679"/>
                </a:lnSpc>
                <a:spcBef>
                  <a:spcPct val="0"/>
                </a:spcBef>
              </a:pPr>
              <a:r>
                <a:rPr lang="en-US" sz="5485" dirty="0">
                  <a:solidFill>
                    <a:srgbClr val="FFFFFF"/>
                  </a:solidFill>
                  <a:latin typeface="Lora"/>
                  <a:ea typeface="Lora"/>
                  <a:cs typeface="Lora"/>
                  <a:sym typeface="Lora"/>
                </a:rPr>
                <a:t>-1</a:t>
              </a:r>
            </a:p>
          </p:txBody>
        </p:sp>
        <p:sp>
          <p:nvSpPr>
            <p:cNvPr id="8" name="TextBox 8"/>
            <p:cNvSpPr txBox="1"/>
            <p:nvPr/>
          </p:nvSpPr>
          <p:spPr>
            <a:xfrm>
              <a:off x="9660571" y="1095056"/>
              <a:ext cx="337873" cy="1205061"/>
            </a:xfrm>
            <a:prstGeom prst="rect">
              <a:avLst/>
            </a:prstGeom>
          </p:spPr>
          <p:txBody>
            <a:bodyPr lIns="0" tIns="0" rIns="0" bIns="0" rtlCol="0" anchor="t">
              <a:spAutoFit/>
            </a:bodyPr>
            <a:lstStyle/>
            <a:p>
              <a:pPr algn="ctr">
                <a:lnSpc>
                  <a:spcPts val="7671"/>
                </a:lnSpc>
                <a:spcBef>
                  <a:spcPct val="0"/>
                </a:spcBef>
              </a:pPr>
              <a:r>
                <a:rPr lang="en-US" sz="5479">
                  <a:solidFill>
                    <a:srgbClr val="FFFFFF"/>
                  </a:solidFill>
                  <a:latin typeface="Lora"/>
                  <a:ea typeface="Lora"/>
                  <a:cs typeface="Lora"/>
                  <a:sym typeface="Lora"/>
                </a:rPr>
                <a:t>1</a:t>
              </a:r>
            </a:p>
          </p:txBody>
        </p:sp>
        <p:sp>
          <p:nvSpPr>
            <p:cNvPr id="9" name="TextBox 9"/>
            <p:cNvSpPr txBox="1"/>
            <p:nvPr/>
          </p:nvSpPr>
          <p:spPr>
            <a:xfrm>
              <a:off x="4821618" y="1306869"/>
              <a:ext cx="576262" cy="1205061"/>
            </a:xfrm>
            <a:prstGeom prst="rect">
              <a:avLst/>
            </a:prstGeom>
          </p:spPr>
          <p:txBody>
            <a:bodyPr lIns="0" tIns="0" rIns="0" bIns="0" rtlCol="0" anchor="t">
              <a:spAutoFit/>
            </a:bodyPr>
            <a:lstStyle/>
            <a:p>
              <a:pPr algn="ctr">
                <a:lnSpc>
                  <a:spcPts val="7671"/>
                </a:lnSpc>
                <a:spcBef>
                  <a:spcPct val="0"/>
                </a:spcBef>
              </a:pPr>
              <a:r>
                <a:rPr lang="en-US" sz="5479">
                  <a:solidFill>
                    <a:srgbClr val="FFFFFF"/>
                  </a:solidFill>
                  <a:latin typeface="Lora"/>
                  <a:ea typeface="Lora"/>
                  <a:cs typeface="Lora"/>
                  <a:sym typeface="Lora"/>
                </a:rPr>
                <a:t>0</a:t>
              </a:r>
            </a:p>
          </p:txBody>
        </p:sp>
      </p:grpSp>
      <p:sp>
        <p:nvSpPr>
          <p:cNvPr id="10" name="TextBox 10"/>
          <p:cNvSpPr txBox="1"/>
          <p:nvPr/>
        </p:nvSpPr>
        <p:spPr>
          <a:xfrm>
            <a:off x="419225" y="3192731"/>
            <a:ext cx="4187044" cy="722419"/>
          </a:xfrm>
          <a:prstGeom prst="rect">
            <a:avLst/>
          </a:prstGeom>
        </p:spPr>
        <p:txBody>
          <a:bodyPr lIns="0" tIns="0" rIns="0" bIns="0" rtlCol="0" anchor="t">
            <a:spAutoFit/>
          </a:bodyPr>
          <a:lstStyle/>
          <a:p>
            <a:pPr algn="ctr">
              <a:lnSpc>
                <a:spcPts val="5856"/>
              </a:lnSpc>
              <a:spcBef>
                <a:spcPct val="0"/>
              </a:spcBef>
            </a:pPr>
            <a:r>
              <a:rPr lang="en-US" sz="4183">
                <a:solidFill>
                  <a:srgbClr val="1893F8"/>
                </a:solidFill>
                <a:latin typeface="Lexend Deca"/>
                <a:ea typeface="Lexend Deca"/>
                <a:cs typeface="Lexend Deca"/>
                <a:sym typeface="Lexend Deca"/>
              </a:rPr>
              <a:t>Context Vector</a:t>
            </a:r>
          </a:p>
        </p:txBody>
      </p:sp>
      <p:sp>
        <p:nvSpPr>
          <p:cNvPr id="11" name="TextBox 11"/>
          <p:cNvSpPr txBox="1"/>
          <p:nvPr/>
        </p:nvSpPr>
        <p:spPr>
          <a:xfrm>
            <a:off x="3790215" y="1986052"/>
            <a:ext cx="4280559" cy="622135"/>
          </a:xfrm>
          <a:prstGeom prst="rect">
            <a:avLst/>
          </a:prstGeom>
        </p:spPr>
        <p:txBody>
          <a:bodyPr lIns="0" tIns="0" rIns="0" bIns="0" rtlCol="0" anchor="t">
            <a:spAutoFit/>
          </a:bodyPr>
          <a:lstStyle/>
          <a:p>
            <a:pPr algn="ctr">
              <a:lnSpc>
                <a:spcPts val="5109"/>
              </a:lnSpc>
              <a:spcBef>
                <a:spcPct val="0"/>
              </a:spcBef>
            </a:pPr>
            <a:r>
              <a:rPr lang="en-US" sz="3649">
                <a:solidFill>
                  <a:srgbClr val="12F1FF"/>
                </a:solidFill>
                <a:latin typeface="Lexend Deca"/>
                <a:ea typeface="Lexend Deca"/>
                <a:cs typeface="Lexend Deca"/>
                <a:sym typeface="Lexend Deca"/>
              </a:rPr>
              <a:t>Steered Activation</a:t>
            </a:r>
          </a:p>
        </p:txBody>
      </p:sp>
      <p:sp>
        <p:nvSpPr>
          <p:cNvPr id="12" name="TextBox 12"/>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Additional Results: Grounding the Output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0B081D"/>
        </a:solidFill>
        <a:effectLst/>
      </p:bgPr>
    </p:bg>
    <p:spTree>
      <p:nvGrpSpPr>
        <p:cNvPr id="1" name=""/>
        <p:cNvGrpSpPr/>
        <p:nvPr/>
      </p:nvGrpSpPr>
      <p:grpSpPr>
        <a:xfrm>
          <a:off x="0" y="0"/>
          <a:ext cx="0" cy="0"/>
          <a:chOff x="0" y="0"/>
          <a:chExt cx="0" cy="0"/>
        </a:xfrm>
      </p:grpSpPr>
      <p:sp>
        <p:nvSpPr>
          <p:cNvPr id="2" name="Freeform 2"/>
          <p:cNvSpPr/>
          <p:nvPr/>
        </p:nvSpPr>
        <p:spPr>
          <a:xfrm>
            <a:off x="5097109" y="1790687"/>
            <a:ext cx="7483918" cy="7467613"/>
          </a:xfrm>
          <a:custGeom>
            <a:avLst/>
            <a:gdLst/>
            <a:ahLst/>
            <a:cxnLst/>
            <a:rect l="l" t="t" r="r" b="b"/>
            <a:pathLst>
              <a:path w="7483918" h="7467613">
                <a:moveTo>
                  <a:pt x="0" y="0"/>
                </a:moveTo>
                <a:lnTo>
                  <a:pt x="7483917" y="0"/>
                </a:lnTo>
                <a:lnTo>
                  <a:pt x="7483917" y="7467613"/>
                </a:lnTo>
                <a:lnTo>
                  <a:pt x="0" y="7467613"/>
                </a:lnTo>
                <a:lnTo>
                  <a:pt x="0" y="0"/>
                </a:lnTo>
                <a:close/>
              </a:path>
            </a:pathLst>
          </a:custGeom>
          <a:blipFill>
            <a:blip r:embed="rId3"/>
            <a:stretch>
              <a:fillRect/>
            </a:stretch>
          </a:blipFill>
        </p:spPr>
        <p:txBody>
          <a:bodyPr/>
          <a:lstStyle/>
          <a:p>
            <a:endParaRPr lang="en-IN"/>
          </a:p>
        </p:txBody>
      </p:sp>
      <p:sp>
        <p:nvSpPr>
          <p:cNvPr id="3" name="Freeform 3"/>
          <p:cNvSpPr/>
          <p:nvPr/>
        </p:nvSpPr>
        <p:spPr>
          <a:xfrm rot="-717741">
            <a:off x="2997580" y="7449535"/>
            <a:ext cx="3599889" cy="1016969"/>
          </a:xfrm>
          <a:custGeom>
            <a:avLst/>
            <a:gdLst/>
            <a:ahLst/>
            <a:cxnLst/>
            <a:rect l="l" t="t" r="r" b="b"/>
            <a:pathLst>
              <a:path w="3599889" h="1016969">
                <a:moveTo>
                  <a:pt x="0" y="0"/>
                </a:moveTo>
                <a:lnTo>
                  <a:pt x="3599889" y="0"/>
                </a:lnTo>
                <a:lnTo>
                  <a:pt x="3599889" y="1016969"/>
                </a:lnTo>
                <a:lnTo>
                  <a:pt x="0" y="10169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717741" flipV="1">
            <a:off x="2997580" y="2719611"/>
            <a:ext cx="3599889" cy="1016969"/>
          </a:xfrm>
          <a:custGeom>
            <a:avLst/>
            <a:gdLst/>
            <a:ahLst/>
            <a:cxnLst/>
            <a:rect l="l" t="t" r="r" b="b"/>
            <a:pathLst>
              <a:path w="3599889" h="1016969">
                <a:moveTo>
                  <a:pt x="0" y="1016969"/>
                </a:moveTo>
                <a:lnTo>
                  <a:pt x="3599889" y="1016969"/>
                </a:lnTo>
                <a:lnTo>
                  <a:pt x="3599889" y="0"/>
                </a:lnTo>
                <a:lnTo>
                  <a:pt x="0" y="0"/>
                </a:lnTo>
                <a:lnTo>
                  <a:pt x="0" y="1016969"/>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TextBox 5"/>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Method: Activation Steering</a:t>
            </a:r>
          </a:p>
        </p:txBody>
      </p:sp>
      <p:sp>
        <p:nvSpPr>
          <p:cNvPr id="6" name="TextBox 6"/>
          <p:cNvSpPr txBox="1"/>
          <p:nvPr/>
        </p:nvSpPr>
        <p:spPr>
          <a:xfrm>
            <a:off x="1319895" y="6906530"/>
            <a:ext cx="2349798" cy="828987"/>
          </a:xfrm>
          <a:prstGeom prst="rect">
            <a:avLst/>
          </a:prstGeom>
        </p:spPr>
        <p:txBody>
          <a:bodyPr lIns="0" tIns="0" rIns="0" bIns="0" rtlCol="0" anchor="t">
            <a:spAutoFit/>
          </a:bodyPr>
          <a:lstStyle/>
          <a:p>
            <a:pPr algn="ctr">
              <a:lnSpc>
                <a:spcPts val="6807"/>
              </a:lnSpc>
              <a:spcBef>
                <a:spcPct val="0"/>
              </a:spcBef>
            </a:pPr>
            <a:r>
              <a:rPr lang="en-US" sz="4862">
                <a:solidFill>
                  <a:srgbClr val="1893F8"/>
                </a:solidFill>
                <a:latin typeface="Lexend Deca"/>
                <a:ea typeface="Lexend Deca"/>
                <a:cs typeface="Lexend Deca"/>
                <a:sym typeface="Lexend Deca"/>
              </a:rPr>
              <a:t>Context</a:t>
            </a:r>
          </a:p>
        </p:txBody>
      </p:sp>
      <p:sp>
        <p:nvSpPr>
          <p:cNvPr id="7" name="TextBox 7"/>
          <p:cNvSpPr txBox="1"/>
          <p:nvPr/>
        </p:nvSpPr>
        <p:spPr>
          <a:xfrm>
            <a:off x="1261506" y="4003360"/>
            <a:ext cx="2350657" cy="794944"/>
          </a:xfrm>
          <a:prstGeom prst="rect">
            <a:avLst/>
          </a:prstGeom>
        </p:spPr>
        <p:txBody>
          <a:bodyPr lIns="0" tIns="0" rIns="0" bIns="0" rtlCol="0" anchor="t">
            <a:spAutoFit/>
          </a:bodyPr>
          <a:lstStyle/>
          <a:p>
            <a:pPr algn="ctr">
              <a:lnSpc>
                <a:spcPts val="6527"/>
              </a:lnSpc>
              <a:spcBef>
                <a:spcPct val="0"/>
              </a:spcBef>
            </a:pPr>
            <a:r>
              <a:rPr lang="en-US" sz="4662">
                <a:solidFill>
                  <a:srgbClr val="FF3131"/>
                </a:solidFill>
                <a:latin typeface="Lexend Deca"/>
                <a:ea typeface="Lexend Deca"/>
                <a:cs typeface="Lexend Deca"/>
                <a:sym typeface="Lexend Deca"/>
              </a:rPr>
              <a:t>Memory</a:t>
            </a:r>
          </a:p>
        </p:txBody>
      </p:sp>
      <p:sp>
        <p:nvSpPr>
          <p:cNvPr id="8" name="TextBox 8"/>
          <p:cNvSpPr txBox="1"/>
          <p:nvPr/>
        </p:nvSpPr>
        <p:spPr>
          <a:xfrm>
            <a:off x="6343021" y="3434941"/>
            <a:ext cx="2496046" cy="671551"/>
          </a:xfrm>
          <a:prstGeom prst="rect">
            <a:avLst/>
          </a:prstGeom>
        </p:spPr>
        <p:txBody>
          <a:bodyPr lIns="0" tIns="0" rIns="0" bIns="0" rtlCol="0" anchor="t">
            <a:spAutoFit/>
          </a:bodyPr>
          <a:lstStyle/>
          <a:p>
            <a:pPr algn="ctr">
              <a:lnSpc>
                <a:spcPts val="5510"/>
              </a:lnSpc>
              <a:spcBef>
                <a:spcPct val="0"/>
              </a:spcBef>
            </a:pPr>
            <a:r>
              <a:rPr lang="en-US" sz="3935">
                <a:solidFill>
                  <a:srgbClr val="000000"/>
                </a:solidFill>
                <a:latin typeface="Lexend Deca"/>
                <a:ea typeface="Lexend Deca"/>
                <a:cs typeface="Lexend Deca"/>
                <a:sym typeface="Lexend Deca"/>
              </a:rPr>
              <a:t>Option (A)</a:t>
            </a:r>
          </a:p>
        </p:txBody>
      </p:sp>
      <p:sp>
        <p:nvSpPr>
          <p:cNvPr id="9" name="TextBox 9"/>
          <p:cNvSpPr txBox="1"/>
          <p:nvPr/>
        </p:nvSpPr>
        <p:spPr>
          <a:xfrm>
            <a:off x="9869010" y="3427161"/>
            <a:ext cx="2489101" cy="671449"/>
          </a:xfrm>
          <a:prstGeom prst="rect">
            <a:avLst/>
          </a:prstGeom>
        </p:spPr>
        <p:txBody>
          <a:bodyPr lIns="0" tIns="0" rIns="0" bIns="0" rtlCol="0" anchor="t">
            <a:spAutoFit/>
          </a:bodyPr>
          <a:lstStyle/>
          <a:p>
            <a:pPr algn="ctr">
              <a:lnSpc>
                <a:spcPts val="5515"/>
              </a:lnSpc>
              <a:spcBef>
                <a:spcPct val="0"/>
              </a:spcBef>
            </a:pPr>
            <a:r>
              <a:rPr lang="en-US" sz="3939">
                <a:solidFill>
                  <a:srgbClr val="000000"/>
                </a:solidFill>
                <a:latin typeface="Lexend Deca"/>
                <a:ea typeface="Lexend Deca"/>
                <a:cs typeface="Lexend Deca"/>
                <a:sym typeface="Lexend Deca"/>
              </a:rPr>
              <a:t>Option (B)</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0B081D"/>
        </a:solidFill>
        <a:effectLst/>
      </p:bgPr>
    </p:bg>
    <p:spTree>
      <p:nvGrpSpPr>
        <p:cNvPr id="1" name=""/>
        <p:cNvGrpSpPr/>
        <p:nvPr/>
      </p:nvGrpSpPr>
      <p:grpSpPr>
        <a:xfrm>
          <a:off x="0" y="0"/>
          <a:ext cx="0" cy="0"/>
          <a:chOff x="0" y="0"/>
          <a:chExt cx="0" cy="0"/>
        </a:xfrm>
      </p:grpSpPr>
      <p:sp>
        <p:nvSpPr>
          <p:cNvPr id="2" name="Freeform 2"/>
          <p:cNvSpPr/>
          <p:nvPr/>
        </p:nvSpPr>
        <p:spPr>
          <a:xfrm>
            <a:off x="5097109" y="1790687"/>
            <a:ext cx="7483918" cy="7467613"/>
          </a:xfrm>
          <a:custGeom>
            <a:avLst/>
            <a:gdLst/>
            <a:ahLst/>
            <a:cxnLst/>
            <a:rect l="l" t="t" r="r" b="b"/>
            <a:pathLst>
              <a:path w="7483918" h="7467613">
                <a:moveTo>
                  <a:pt x="0" y="0"/>
                </a:moveTo>
                <a:lnTo>
                  <a:pt x="7483917" y="0"/>
                </a:lnTo>
                <a:lnTo>
                  <a:pt x="7483917" y="7467613"/>
                </a:lnTo>
                <a:lnTo>
                  <a:pt x="0" y="7467613"/>
                </a:lnTo>
                <a:lnTo>
                  <a:pt x="0" y="0"/>
                </a:lnTo>
                <a:close/>
              </a:path>
            </a:pathLst>
          </a:custGeom>
          <a:blipFill>
            <a:blip r:embed="rId3"/>
            <a:stretch>
              <a:fillRect/>
            </a:stretch>
          </a:blipFill>
        </p:spPr>
        <p:txBody>
          <a:bodyPr/>
          <a:lstStyle/>
          <a:p>
            <a:endParaRPr lang="en-IN"/>
          </a:p>
        </p:txBody>
      </p:sp>
      <p:sp>
        <p:nvSpPr>
          <p:cNvPr id="3" name="Freeform 3"/>
          <p:cNvSpPr/>
          <p:nvPr/>
        </p:nvSpPr>
        <p:spPr>
          <a:xfrm rot="-717741">
            <a:off x="2997580" y="7449535"/>
            <a:ext cx="3599889" cy="1016969"/>
          </a:xfrm>
          <a:custGeom>
            <a:avLst/>
            <a:gdLst/>
            <a:ahLst/>
            <a:cxnLst/>
            <a:rect l="l" t="t" r="r" b="b"/>
            <a:pathLst>
              <a:path w="3599889" h="1016969">
                <a:moveTo>
                  <a:pt x="0" y="0"/>
                </a:moveTo>
                <a:lnTo>
                  <a:pt x="3599889" y="0"/>
                </a:lnTo>
                <a:lnTo>
                  <a:pt x="3599889" y="1016969"/>
                </a:lnTo>
                <a:lnTo>
                  <a:pt x="0" y="10169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rot="-717741" flipV="1">
            <a:off x="2997580" y="2719611"/>
            <a:ext cx="3599889" cy="1016969"/>
          </a:xfrm>
          <a:custGeom>
            <a:avLst/>
            <a:gdLst/>
            <a:ahLst/>
            <a:cxnLst/>
            <a:rect l="l" t="t" r="r" b="b"/>
            <a:pathLst>
              <a:path w="3599889" h="1016969">
                <a:moveTo>
                  <a:pt x="0" y="1016969"/>
                </a:moveTo>
                <a:lnTo>
                  <a:pt x="3599889" y="1016969"/>
                </a:lnTo>
                <a:lnTo>
                  <a:pt x="3599889" y="0"/>
                </a:lnTo>
                <a:lnTo>
                  <a:pt x="0" y="0"/>
                </a:lnTo>
                <a:lnTo>
                  <a:pt x="0" y="1016969"/>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TextBox 5"/>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Method: Activation Steering</a:t>
            </a:r>
          </a:p>
        </p:txBody>
      </p:sp>
      <p:sp>
        <p:nvSpPr>
          <p:cNvPr id="6" name="TextBox 6"/>
          <p:cNvSpPr txBox="1"/>
          <p:nvPr/>
        </p:nvSpPr>
        <p:spPr>
          <a:xfrm>
            <a:off x="1319895" y="6906530"/>
            <a:ext cx="2349798" cy="828987"/>
          </a:xfrm>
          <a:prstGeom prst="rect">
            <a:avLst/>
          </a:prstGeom>
        </p:spPr>
        <p:txBody>
          <a:bodyPr lIns="0" tIns="0" rIns="0" bIns="0" rtlCol="0" anchor="t">
            <a:spAutoFit/>
          </a:bodyPr>
          <a:lstStyle/>
          <a:p>
            <a:pPr algn="ctr">
              <a:lnSpc>
                <a:spcPts val="6807"/>
              </a:lnSpc>
              <a:spcBef>
                <a:spcPct val="0"/>
              </a:spcBef>
            </a:pPr>
            <a:r>
              <a:rPr lang="en-US" sz="4862">
                <a:solidFill>
                  <a:srgbClr val="1893F8"/>
                </a:solidFill>
                <a:latin typeface="Lexend Deca"/>
                <a:ea typeface="Lexend Deca"/>
                <a:cs typeface="Lexend Deca"/>
                <a:sym typeface="Lexend Deca"/>
              </a:rPr>
              <a:t>Context</a:t>
            </a:r>
          </a:p>
        </p:txBody>
      </p:sp>
      <p:sp>
        <p:nvSpPr>
          <p:cNvPr id="7" name="TextBox 7"/>
          <p:cNvSpPr txBox="1"/>
          <p:nvPr/>
        </p:nvSpPr>
        <p:spPr>
          <a:xfrm>
            <a:off x="1261506" y="4003360"/>
            <a:ext cx="2350657" cy="794944"/>
          </a:xfrm>
          <a:prstGeom prst="rect">
            <a:avLst/>
          </a:prstGeom>
        </p:spPr>
        <p:txBody>
          <a:bodyPr lIns="0" tIns="0" rIns="0" bIns="0" rtlCol="0" anchor="t">
            <a:spAutoFit/>
          </a:bodyPr>
          <a:lstStyle/>
          <a:p>
            <a:pPr algn="ctr">
              <a:lnSpc>
                <a:spcPts val="6527"/>
              </a:lnSpc>
              <a:spcBef>
                <a:spcPct val="0"/>
              </a:spcBef>
            </a:pPr>
            <a:r>
              <a:rPr lang="en-US" sz="4662">
                <a:solidFill>
                  <a:srgbClr val="FF3131"/>
                </a:solidFill>
                <a:latin typeface="Lexend Deca"/>
                <a:ea typeface="Lexend Deca"/>
                <a:cs typeface="Lexend Deca"/>
                <a:sym typeface="Lexend Deca"/>
              </a:rPr>
              <a:t>Memory</a:t>
            </a:r>
          </a:p>
        </p:txBody>
      </p:sp>
      <p:grpSp>
        <p:nvGrpSpPr>
          <p:cNvPr id="8" name="Group 8"/>
          <p:cNvGrpSpPr/>
          <p:nvPr/>
        </p:nvGrpSpPr>
        <p:grpSpPr>
          <a:xfrm rot="5400000">
            <a:off x="8554316" y="4733209"/>
            <a:ext cx="1581765" cy="1012262"/>
            <a:chOff x="0" y="0"/>
            <a:chExt cx="1132540" cy="724777"/>
          </a:xfrm>
        </p:grpSpPr>
        <p:sp>
          <p:nvSpPr>
            <p:cNvPr id="9" name="Freeform 9"/>
            <p:cNvSpPr/>
            <p:nvPr/>
          </p:nvSpPr>
          <p:spPr>
            <a:xfrm>
              <a:off x="0" y="0"/>
              <a:ext cx="1132540" cy="724777"/>
            </a:xfrm>
            <a:custGeom>
              <a:avLst/>
              <a:gdLst/>
              <a:ahLst/>
              <a:cxnLst/>
              <a:rect l="l" t="t" r="r" b="b"/>
              <a:pathLst>
                <a:path w="1132540" h="724777">
                  <a:moveTo>
                    <a:pt x="1132540" y="362389"/>
                  </a:moveTo>
                  <a:lnTo>
                    <a:pt x="726140" y="0"/>
                  </a:lnTo>
                  <a:lnTo>
                    <a:pt x="726140" y="203200"/>
                  </a:lnTo>
                  <a:lnTo>
                    <a:pt x="0" y="203200"/>
                  </a:lnTo>
                  <a:lnTo>
                    <a:pt x="0" y="521577"/>
                  </a:lnTo>
                  <a:lnTo>
                    <a:pt x="726140" y="521577"/>
                  </a:lnTo>
                  <a:lnTo>
                    <a:pt x="726140" y="724777"/>
                  </a:lnTo>
                  <a:lnTo>
                    <a:pt x="1132540" y="362389"/>
                  </a:lnTo>
                  <a:close/>
                </a:path>
              </a:pathLst>
            </a:custGeom>
            <a:solidFill>
              <a:srgbClr val="735E59"/>
            </a:solidFill>
          </p:spPr>
          <p:txBody>
            <a:bodyPr/>
            <a:lstStyle/>
            <a:p>
              <a:endParaRPr lang="en-IN"/>
            </a:p>
          </p:txBody>
        </p:sp>
        <p:sp>
          <p:nvSpPr>
            <p:cNvPr id="10" name="TextBox 10"/>
            <p:cNvSpPr txBox="1"/>
            <p:nvPr/>
          </p:nvSpPr>
          <p:spPr>
            <a:xfrm>
              <a:off x="0" y="165100"/>
              <a:ext cx="1030940" cy="356477"/>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6343021" y="3434941"/>
            <a:ext cx="2496046" cy="671551"/>
          </a:xfrm>
          <a:prstGeom prst="rect">
            <a:avLst/>
          </a:prstGeom>
        </p:spPr>
        <p:txBody>
          <a:bodyPr lIns="0" tIns="0" rIns="0" bIns="0" rtlCol="0" anchor="t">
            <a:spAutoFit/>
          </a:bodyPr>
          <a:lstStyle/>
          <a:p>
            <a:pPr algn="ctr">
              <a:lnSpc>
                <a:spcPts val="5510"/>
              </a:lnSpc>
              <a:spcBef>
                <a:spcPct val="0"/>
              </a:spcBef>
            </a:pPr>
            <a:r>
              <a:rPr lang="en-US" sz="3935">
                <a:solidFill>
                  <a:srgbClr val="000000"/>
                </a:solidFill>
                <a:latin typeface="Lexend Deca"/>
                <a:ea typeface="Lexend Deca"/>
                <a:cs typeface="Lexend Deca"/>
                <a:sym typeface="Lexend Deca"/>
              </a:rPr>
              <a:t>Option (A)</a:t>
            </a:r>
          </a:p>
        </p:txBody>
      </p:sp>
      <p:sp>
        <p:nvSpPr>
          <p:cNvPr id="12" name="TextBox 12"/>
          <p:cNvSpPr txBox="1"/>
          <p:nvPr/>
        </p:nvSpPr>
        <p:spPr>
          <a:xfrm>
            <a:off x="9869010" y="3427161"/>
            <a:ext cx="2489101" cy="671449"/>
          </a:xfrm>
          <a:prstGeom prst="rect">
            <a:avLst/>
          </a:prstGeom>
        </p:spPr>
        <p:txBody>
          <a:bodyPr lIns="0" tIns="0" rIns="0" bIns="0" rtlCol="0" anchor="t">
            <a:spAutoFit/>
          </a:bodyPr>
          <a:lstStyle/>
          <a:p>
            <a:pPr algn="ctr">
              <a:lnSpc>
                <a:spcPts val="5515"/>
              </a:lnSpc>
              <a:spcBef>
                <a:spcPct val="0"/>
              </a:spcBef>
            </a:pPr>
            <a:r>
              <a:rPr lang="en-US" sz="3939">
                <a:solidFill>
                  <a:srgbClr val="000000"/>
                </a:solidFill>
                <a:latin typeface="Lexend Deca"/>
                <a:ea typeface="Lexend Deca"/>
                <a:cs typeface="Lexend Deca"/>
                <a:sym typeface="Lexend Deca"/>
              </a:rPr>
              <a:t>Option (B)</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a:off x="5207432" y="4490719"/>
            <a:ext cx="5250380" cy="5191947"/>
            <a:chOff x="0" y="0"/>
            <a:chExt cx="7000506" cy="6922596"/>
          </a:xfrm>
        </p:grpSpPr>
        <p:sp>
          <p:nvSpPr>
            <p:cNvPr id="3" name="Freeform 3"/>
            <p:cNvSpPr/>
            <p:nvPr/>
          </p:nvSpPr>
          <p:spPr>
            <a:xfrm>
              <a:off x="0" y="0"/>
              <a:ext cx="6234511" cy="3514705"/>
            </a:xfrm>
            <a:custGeom>
              <a:avLst/>
              <a:gdLst/>
              <a:ahLst/>
              <a:cxnLst/>
              <a:rect l="l" t="t" r="r" b="b"/>
              <a:pathLst>
                <a:path w="6234511" h="3514705">
                  <a:moveTo>
                    <a:pt x="0" y="0"/>
                  </a:moveTo>
                  <a:lnTo>
                    <a:pt x="6234511" y="0"/>
                  </a:lnTo>
                  <a:lnTo>
                    <a:pt x="6234511" y="3514705"/>
                  </a:lnTo>
                  <a:lnTo>
                    <a:pt x="0" y="35147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0" y="1077590"/>
              <a:ext cx="6234511" cy="1598481"/>
            </a:xfrm>
            <a:prstGeom prst="rect">
              <a:avLst/>
            </a:prstGeom>
          </p:spPr>
          <p:txBody>
            <a:bodyPr lIns="0" tIns="0" rIns="0" bIns="0" rtlCol="0" anchor="t">
              <a:spAutoFit/>
            </a:bodyPr>
            <a:lstStyle/>
            <a:p>
              <a:pPr algn="ctr">
                <a:lnSpc>
                  <a:spcPts val="4927"/>
                </a:lnSpc>
                <a:spcBef>
                  <a:spcPct val="0"/>
                </a:spcBef>
              </a:pPr>
              <a:r>
                <a:rPr lang="en-US" sz="3519">
                  <a:solidFill>
                    <a:srgbClr val="0B081D"/>
                  </a:solidFill>
                  <a:latin typeface="Lexend Deca"/>
                  <a:ea typeface="Lexend Deca"/>
                  <a:cs typeface="Lexend Deca"/>
                  <a:sym typeface="Lexend Deca"/>
                </a:rPr>
                <a:t>Legal Misinterpretation</a:t>
              </a:r>
            </a:p>
          </p:txBody>
        </p:sp>
        <p:sp>
          <p:nvSpPr>
            <p:cNvPr id="5" name="TextBox 5"/>
            <p:cNvSpPr txBox="1"/>
            <p:nvPr/>
          </p:nvSpPr>
          <p:spPr>
            <a:xfrm>
              <a:off x="317665" y="3770668"/>
              <a:ext cx="6682841" cy="3151928"/>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exend Deca"/>
                  <a:ea typeface="Lexend Deca"/>
                  <a:cs typeface="Lexend Deca"/>
                  <a:sym typeface="Lexend Deca"/>
                </a:rPr>
                <a:t>Flawed legal advice</a:t>
              </a:r>
            </a:p>
            <a:p>
              <a:pPr marL="734059" lvl="1" indent="-367030" algn="l">
                <a:lnSpc>
                  <a:spcPts val="4759"/>
                </a:lnSpc>
                <a:buFont typeface="Arial"/>
                <a:buChar char="•"/>
              </a:pPr>
              <a:r>
                <a:rPr lang="en-US" sz="3399">
                  <a:solidFill>
                    <a:srgbClr val="FFFFFF"/>
                  </a:solidFill>
                  <a:latin typeface="Lexend Deca"/>
                  <a:ea typeface="Lexend Deca"/>
                  <a:cs typeface="Lexend Deca"/>
                  <a:sym typeface="Lexend Deca"/>
                </a:rPr>
                <a:t>Erosion of Trust</a:t>
              </a:r>
            </a:p>
            <a:p>
              <a:pPr marL="734059" lvl="1" indent="-367030" algn="l">
                <a:lnSpc>
                  <a:spcPts val="4759"/>
                </a:lnSpc>
                <a:buFont typeface="Arial"/>
                <a:buChar char="•"/>
              </a:pPr>
              <a:r>
                <a:rPr lang="en-US" sz="3399">
                  <a:solidFill>
                    <a:srgbClr val="FFFFFF"/>
                  </a:solidFill>
                  <a:latin typeface="Lexend Deca"/>
                  <a:ea typeface="Lexend Deca"/>
                  <a:cs typeface="Lexend Deca"/>
                  <a:sym typeface="Lexend Deca"/>
                </a:rPr>
                <a:t>Usage of obsolete or changed laws</a:t>
              </a:r>
            </a:p>
          </p:txBody>
        </p:sp>
      </p:grpSp>
      <p:grpSp>
        <p:nvGrpSpPr>
          <p:cNvPr id="6" name="Group 6"/>
          <p:cNvGrpSpPr/>
          <p:nvPr/>
        </p:nvGrpSpPr>
        <p:grpSpPr>
          <a:xfrm>
            <a:off x="1541630" y="1832284"/>
            <a:ext cx="3360830" cy="949310"/>
            <a:chOff x="0" y="0"/>
            <a:chExt cx="885157" cy="250024"/>
          </a:xfrm>
        </p:grpSpPr>
        <p:sp>
          <p:nvSpPr>
            <p:cNvPr id="7" name="Freeform 7"/>
            <p:cNvSpPr/>
            <p:nvPr/>
          </p:nvSpPr>
          <p:spPr>
            <a:xfrm>
              <a:off x="0" y="0"/>
              <a:ext cx="885157" cy="250024"/>
            </a:xfrm>
            <a:custGeom>
              <a:avLst/>
              <a:gdLst/>
              <a:ahLst/>
              <a:cxnLst/>
              <a:rect l="l" t="t" r="r" b="b"/>
              <a:pathLst>
                <a:path w="885157" h="250024">
                  <a:moveTo>
                    <a:pt x="0" y="0"/>
                  </a:moveTo>
                  <a:lnTo>
                    <a:pt x="885157" y="0"/>
                  </a:lnTo>
                  <a:lnTo>
                    <a:pt x="885157" y="250024"/>
                  </a:lnTo>
                  <a:lnTo>
                    <a:pt x="0" y="250024"/>
                  </a:lnTo>
                  <a:close/>
                </a:path>
              </a:pathLst>
            </a:custGeom>
            <a:solidFill>
              <a:srgbClr val="12F1FF"/>
            </a:solidFill>
          </p:spPr>
          <p:txBody>
            <a:bodyPr/>
            <a:lstStyle/>
            <a:p>
              <a:endParaRPr lang="en-IN"/>
            </a:p>
          </p:txBody>
        </p:sp>
        <p:sp>
          <p:nvSpPr>
            <p:cNvPr id="8" name="TextBox 8"/>
            <p:cNvSpPr txBox="1"/>
            <p:nvPr/>
          </p:nvSpPr>
          <p:spPr>
            <a:xfrm>
              <a:off x="0" y="-57150"/>
              <a:ext cx="885157" cy="307174"/>
            </a:xfrm>
            <a:prstGeom prst="rect">
              <a:avLst/>
            </a:prstGeom>
          </p:spPr>
          <p:txBody>
            <a:bodyPr lIns="50800" tIns="50800" rIns="50800" bIns="50800" rtlCol="0" anchor="ctr"/>
            <a:lstStyle/>
            <a:p>
              <a:pPr algn="ctr">
                <a:lnSpc>
                  <a:spcPts val="4199"/>
                </a:lnSpc>
              </a:pPr>
              <a:r>
                <a:rPr lang="en-US" sz="2999">
                  <a:solidFill>
                    <a:srgbClr val="000000"/>
                  </a:solidFill>
                  <a:latin typeface="Lexend Deca"/>
                  <a:ea typeface="Lexend Deca"/>
                  <a:cs typeface="Lexend Deca"/>
                  <a:sym typeface="Lexend Deca"/>
                </a:rPr>
                <a:t>400 billion PDFs</a:t>
              </a:r>
            </a:p>
          </p:txBody>
        </p:sp>
      </p:grpSp>
      <p:sp>
        <p:nvSpPr>
          <p:cNvPr id="9" name="TextBox 9"/>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Business Interest</a:t>
            </a:r>
          </a:p>
        </p:txBody>
      </p:sp>
      <p:sp>
        <p:nvSpPr>
          <p:cNvPr id="10" name="TextBox 10"/>
          <p:cNvSpPr txBox="1"/>
          <p:nvPr/>
        </p:nvSpPr>
        <p:spPr>
          <a:xfrm>
            <a:off x="5207432" y="1983406"/>
            <a:ext cx="4887714" cy="580390"/>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Lexend Deca"/>
                <a:ea typeface="Lexend Deca"/>
                <a:cs typeface="Lexend Deca"/>
                <a:sym typeface="Lexend Deca"/>
              </a:rPr>
              <a:t>Opened in the last year</a:t>
            </a:r>
          </a:p>
        </p:txBody>
      </p:sp>
      <p:sp>
        <p:nvSpPr>
          <p:cNvPr id="11" name="TextBox 11"/>
          <p:cNvSpPr txBox="1"/>
          <p:nvPr/>
        </p:nvSpPr>
        <p:spPr>
          <a:xfrm>
            <a:off x="2664554" y="3234511"/>
            <a:ext cx="15092660" cy="580390"/>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Lexend Deca"/>
                <a:ea typeface="Lexend Deca"/>
                <a:cs typeface="Lexend Deca"/>
                <a:sym typeface="Lexend Deca"/>
              </a:rPr>
              <a:t>Signing and reading contracts is a prevalent use case of Adobe Acrobat</a:t>
            </a:r>
          </a:p>
        </p:txBody>
      </p:sp>
      <p:sp>
        <p:nvSpPr>
          <p:cNvPr id="12" name="Freeform 12"/>
          <p:cNvSpPr/>
          <p:nvPr/>
        </p:nvSpPr>
        <p:spPr>
          <a:xfrm>
            <a:off x="10406949" y="1646066"/>
            <a:ext cx="1321745" cy="1321745"/>
          </a:xfrm>
          <a:custGeom>
            <a:avLst/>
            <a:gdLst/>
            <a:ahLst/>
            <a:cxnLst/>
            <a:rect l="l" t="t" r="r" b="b"/>
            <a:pathLst>
              <a:path w="1321745" h="1321745">
                <a:moveTo>
                  <a:pt x="0" y="0"/>
                </a:moveTo>
                <a:lnTo>
                  <a:pt x="1321745" y="0"/>
                </a:lnTo>
                <a:lnTo>
                  <a:pt x="1321745" y="1321745"/>
                </a:lnTo>
                <a:lnTo>
                  <a:pt x="0" y="1321745"/>
                </a:lnTo>
                <a:lnTo>
                  <a:pt x="0" y="0"/>
                </a:lnTo>
                <a:close/>
              </a:path>
            </a:pathLst>
          </a:custGeom>
          <a:blipFill>
            <a:blip r:embed="rId5"/>
            <a:stretch>
              <a:fillRect/>
            </a:stretch>
          </a:blipFill>
        </p:spPr>
        <p:txBody>
          <a:bodyPr/>
          <a:lstStyle/>
          <a:p>
            <a:endParaRPr lang="en-IN"/>
          </a:p>
        </p:txBody>
      </p:sp>
      <p:sp>
        <p:nvSpPr>
          <p:cNvPr id="13" name="TextBox 13"/>
          <p:cNvSpPr txBox="1"/>
          <p:nvPr/>
        </p:nvSpPr>
        <p:spPr>
          <a:xfrm>
            <a:off x="2021864" y="4395469"/>
            <a:ext cx="1285379" cy="748031"/>
          </a:xfrm>
          <a:prstGeom prst="rect">
            <a:avLst/>
          </a:prstGeom>
        </p:spPr>
        <p:txBody>
          <a:bodyPr lIns="0" tIns="0" rIns="0" bIns="0" rtlCol="0" anchor="t">
            <a:spAutoFit/>
          </a:bodyPr>
          <a:lstStyle/>
          <a:p>
            <a:pPr algn="l">
              <a:lnSpc>
                <a:spcPts val="6019"/>
              </a:lnSpc>
              <a:spcBef>
                <a:spcPct val="0"/>
              </a:spcBef>
            </a:pPr>
            <a:r>
              <a:rPr lang="en-US" sz="4299">
                <a:solidFill>
                  <a:srgbClr val="FFFFFF"/>
                </a:solidFill>
                <a:latin typeface="Lexend Deca"/>
                <a:ea typeface="Lexend Deca"/>
                <a:cs typeface="Lexend Deca"/>
                <a:sym typeface="Lexend Deca"/>
              </a:rPr>
              <a:t>But...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0B081D"/>
        </a:solidFill>
        <a:effectLst/>
      </p:bgPr>
    </p:bg>
    <p:spTree>
      <p:nvGrpSpPr>
        <p:cNvPr id="1" name=""/>
        <p:cNvGrpSpPr/>
        <p:nvPr/>
      </p:nvGrpSpPr>
      <p:grpSpPr>
        <a:xfrm>
          <a:off x="0" y="0"/>
          <a:ext cx="0" cy="0"/>
          <a:chOff x="0" y="0"/>
          <a:chExt cx="0" cy="0"/>
        </a:xfrm>
      </p:grpSpPr>
      <p:sp>
        <p:nvSpPr>
          <p:cNvPr id="2" name="Freeform 2"/>
          <p:cNvSpPr/>
          <p:nvPr/>
        </p:nvSpPr>
        <p:spPr>
          <a:xfrm>
            <a:off x="5879080" y="1764063"/>
            <a:ext cx="7572411" cy="7588513"/>
          </a:xfrm>
          <a:custGeom>
            <a:avLst/>
            <a:gdLst/>
            <a:ahLst/>
            <a:cxnLst/>
            <a:rect l="l" t="t" r="r" b="b"/>
            <a:pathLst>
              <a:path w="7572411" h="7588513">
                <a:moveTo>
                  <a:pt x="0" y="0"/>
                </a:moveTo>
                <a:lnTo>
                  <a:pt x="7572411" y="0"/>
                </a:lnTo>
                <a:lnTo>
                  <a:pt x="7572411" y="7588513"/>
                </a:lnTo>
                <a:lnTo>
                  <a:pt x="0" y="7588513"/>
                </a:lnTo>
                <a:lnTo>
                  <a:pt x="0" y="0"/>
                </a:lnTo>
                <a:close/>
              </a:path>
            </a:pathLst>
          </a:custGeom>
          <a:blipFill>
            <a:blip r:embed="rId3"/>
            <a:stretch>
              <a:fillRect l="-7825" t="-7833"/>
            </a:stretch>
          </a:blipFill>
        </p:spPr>
        <p:txBody>
          <a:bodyPr/>
          <a:lstStyle/>
          <a:p>
            <a:endParaRPr lang="en-IN"/>
          </a:p>
        </p:txBody>
      </p:sp>
      <p:sp>
        <p:nvSpPr>
          <p:cNvPr id="3" name="TextBox 3"/>
          <p:cNvSpPr txBox="1"/>
          <p:nvPr/>
        </p:nvSpPr>
        <p:spPr>
          <a:xfrm>
            <a:off x="3096116" y="1716438"/>
            <a:ext cx="2782965" cy="901534"/>
          </a:xfrm>
          <a:prstGeom prst="rect">
            <a:avLst/>
          </a:prstGeom>
        </p:spPr>
        <p:txBody>
          <a:bodyPr lIns="0" tIns="0" rIns="0" bIns="0" rtlCol="0" anchor="t">
            <a:spAutoFit/>
          </a:bodyPr>
          <a:lstStyle/>
          <a:p>
            <a:pPr algn="ctr">
              <a:lnSpc>
                <a:spcPts val="3640"/>
              </a:lnSpc>
              <a:spcBef>
                <a:spcPct val="0"/>
              </a:spcBef>
            </a:pPr>
            <a:r>
              <a:rPr lang="en-US" sz="2600">
                <a:solidFill>
                  <a:srgbClr val="FFFFFF"/>
                </a:solidFill>
                <a:latin typeface="Lexend Deca"/>
                <a:ea typeface="Lexend Deca"/>
                <a:cs typeface="Lexend Deca"/>
                <a:sym typeface="Lexend Deca"/>
              </a:rPr>
              <a:t>Context-Focus Accuracy</a:t>
            </a:r>
          </a:p>
        </p:txBody>
      </p:sp>
      <p:sp>
        <p:nvSpPr>
          <p:cNvPr id="4" name="AutoShape 4"/>
          <p:cNvSpPr/>
          <p:nvPr/>
        </p:nvSpPr>
        <p:spPr>
          <a:xfrm flipV="1">
            <a:off x="5485991" y="2617972"/>
            <a:ext cx="0" cy="6640328"/>
          </a:xfrm>
          <a:prstGeom prst="line">
            <a:avLst/>
          </a:prstGeom>
          <a:ln w="85725" cap="flat">
            <a:solidFill>
              <a:srgbClr val="FFFFFF"/>
            </a:solidFill>
            <a:prstDash val="solid"/>
            <a:headEnd type="none" w="sm" len="sm"/>
            <a:tailEnd type="arrow" w="med" len="sm"/>
          </a:ln>
        </p:spPr>
        <p:txBody>
          <a:bodyPr/>
          <a:lstStyle/>
          <a:p>
            <a:endParaRPr lang="en-IN"/>
          </a:p>
        </p:txBody>
      </p:sp>
      <p:sp>
        <p:nvSpPr>
          <p:cNvPr id="5" name="TextBox 5"/>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Method: Effect of Different Multipliers</a:t>
            </a:r>
          </a:p>
        </p:txBody>
      </p:sp>
      <p:sp>
        <p:nvSpPr>
          <p:cNvPr id="6" name="TextBox 6"/>
          <p:cNvSpPr txBox="1"/>
          <p:nvPr/>
        </p:nvSpPr>
        <p:spPr>
          <a:xfrm>
            <a:off x="394132" y="4145767"/>
            <a:ext cx="4506270" cy="1929955"/>
          </a:xfrm>
          <a:prstGeom prst="rect">
            <a:avLst/>
          </a:prstGeom>
        </p:spPr>
        <p:txBody>
          <a:bodyPr lIns="0" tIns="0" rIns="0" bIns="0" rtlCol="0" anchor="t">
            <a:spAutoFit/>
          </a:bodyPr>
          <a:lstStyle/>
          <a:p>
            <a:pPr algn="l">
              <a:lnSpc>
                <a:spcPts val="3874"/>
              </a:lnSpc>
              <a:spcBef>
                <a:spcPct val="0"/>
              </a:spcBef>
            </a:pPr>
            <a:r>
              <a:rPr lang="en-US" sz="2767">
                <a:solidFill>
                  <a:srgbClr val="F8F7DA"/>
                </a:solidFill>
                <a:latin typeface="Lexend Deca"/>
                <a:ea typeface="Lexend Deca"/>
                <a:cs typeface="Lexend Deca"/>
                <a:sym typeface="Lexend Deca"/>
              </a:rPr>
              <a:t>We get the best multiplier until context-focus accuracy in the MCQ dataset is maximised.</a:t>
            </a:r>
          </a:p>
        </p:txBody>
      </p:sp>
      <p:grpSp>
        <p:nvGrpSpPr>
          <p:cNvPr id="7" name="Group 7"/>
          <p:cNvGrpSpPr/>
          <p:nvPr/>
        </p:nvGrpSpPr>
        <p:grpSpPr>
          <a:xfrm>
            <a:off x="6808004" y="8105030"/>
            <a:ext cx="6410972" cy="667056"/>
            <a:chOff x="0" y="0"/>
            <a:chExt cx="8547963" cy="889408"/>
          </a:xfrm>
        </p:grpSpPr>
        <p:grpSp>
          <p:nvGrpSpPr>
            <p:cNvPr id="8" name="Group 8"/>
            <p:cNvGrpSpPr/>
            <p:nvPr/>
          </p:nvGrpSpPr>
          <p:grpSpPr>
            <a:xfrm>
              <a:off x="0" y="121713"/>
              <a:ext cx="1051692" cy="767695"/>
              <a:chOff x="0" y="0"/>
              <a:chExt cx="207742" cy="151643"/>
            </a:xfrm>
          </p:grpSpPr>
          <p:sp>
            <p:nvSpPr>
              <p:cNvPr id="9" name="Freeform 9"/>
              <p:cNvSpPr/>
              <p:nvPr/>
            </p:nvSpPr>
            <p:spPr>
              <a:xfrm>
                <a:off x="0" y="0"/>
                <a:ext cx="207742" cy="151643"/>
              </a:xfrm>
              <a:custGeom>
                <a:avLst/>
                <a:gdLst/>
                <a:ahLst/>
                <a:cxnLst/>
                <a:rect l="l" t="t" r="r" b="b"/>
                <a:pathLst>
                  <a:path w="207742" h="151643">
                    <a:moveTo>
                      <a:pt x="0" y="0"/>
                    </a:moveTo>
                    <a:lnTo>
                      <a:pt x="207742" y="0"/>
                    </a:lnTo>
                    <a:lnTo>
                      <a:pt x="207742" y="151643"/>
                    </a:lnTo>
                    <a:lnTo>
                      <a:pt x="0" y="151643"/>
                    </a:lnTo>
                    <a:close/>
                  </a:path>
                </a:pathLst>
              </a:custGeom>
              <a:solidFill>
                <a:srgbClr val="FFFFFF"/>
              </a:solidFill>
            </p:spPr>
            <p:txBody>
              <a:bodyPr/>
              <a:lstStyle/>
              <a:p>
                <a:endParaRPr lang="en-IN"/>
              </a:p>
            </p:txBody>
          </p:sp>
          <p:sp>
            <p:nvSpPr>
              <p:cNvPr id="10" name="TextBox 10"/>
              <p:cNvSpPr txBox="1"/>
              <p:nvPr/>
            </p:nvSpPr>
            <p:spPr>
              <a:xfrm>
                <a:off x="0" y="-38100"/>
                <a:ext cx="207742" cy="18974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028549" y="121713"/>
              <a:ext cx="970550" cy="767695"/>
              <a:chOff x="0" y="0"/>
              <a:chExt cx="191714" cy="151643"/>
            </a:xfrm>
          </p:grpSpPr>
          <p:sp>
            <p:nvSpPr>
              <p:cNvPr id="12" name="Freeform 12"/>
              <p:cNvSpPr/>
              <p:nvPr/>
            </p:nvSpPr>
            <p:spPr>
              <a:xfrm>
                <a:off x="0" y="0"/>
                <a:ext cx="191714" cy="151643"/>
              </a:xfrm>
              <a:custGeom>
                <a:avLst/>
                <a:gdLst/>
                <a:ahLst/>
                <a:cxnLst/>
                <a:rect l="l" t="t" r="r" b="b"/>
                <a:pathLst>
                  <a:path w="191714" h="151643">
                    <a:moveTo>
                      <a:pt x="0" y="0"/>
                    </a:moveTo>
                    <a:lnTo>
                      <a:pt x="191714" y="0"/>
                    </a:lnTo>
                    <a:lnTo>
                      <a:pt x="191714" y="151643"/>
                    </a:lnTo>
                    <a:lnTo>
                      <a:pt x="0" y="151643"/>
                    </a:lnTo>
                    <a:close/>
                  </a:path>
                </a:pathLst>
              </a:custGeom>
              <a:solidFill>
                <a:srgbClr val="FFFFFF"/>
              </a:solidFill>
            </p:spPr>
            <p:txBody>
              <a:bodyPr/>
              <a:lstStyle/>
              <a:p>
                <a:endParaRPr lang="en-IN"/>
              </a:p>
            </p:txBody>
          </p:sp>
          <p:sp>
            <p:nvSpPr>
              <p:cNvPr id="13" name="TextBox 13"/>
              <p:cNvSpPr txBox="1"/>
              <p:nvPr/>
            </p:nvSpPr>
            <p:spPr>
              <a:xfrm>
                <a:off x="0" y="-38100"/>
                <a:ext cx="191714" cy="18974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3827578" y="121713"/>
              <a:ext cx="929979" cy="645982"/>
              <a:chOff x="0" y="0"/>
              <a:chExt cx="183700" cy="127601"/>
            </a:xfrm>
          </p:grpSpPr>
          <p:sp>
            <p:nvSpPr>
              <p:cNvPr id="15" name="Freeform 15"/>
              <p:cNvSpPr/>
              <p:nvPr/>
            </p:nvSpPr>
            <p:spPr>
              <a:xfrm>
                <a:off x="0" y="0"/>
                <a:ext cx="183700" cy="127601"/>
              </a:xfrm>
              <a:custGeom>
                <a:avLst/>
                <a:gdLst/>
                <a:ahLst/>
                <a:cxnLst/>
                <a:rect l="l" t="t" r="r" b="b"/>
                <a:pathLst>
                  <a:path w="183700" h="127601">
                    <a:moveTo>
                      <a:pt x="0" y="0"/>
                    </a:moveTo>
                    <a:lnTo>
                      <a:pt x="183700" y="0"/>
                    </a:lnTo>
                    <a:lnTo>
                      <a:pt x="183700" y="127601"/>
                    </a:lnTo>
                    <a:lnTo>
                      <a:pt x="0" y="127601"/>
                    </a:lnTo>
                    <a:close/>
                  </a:path>
                </a:pathLst>
              </a:custGeom>
              <a:solidFill>
                <a:srgbClr val="FFFFFF"/>
              </a:solidFill>
            </p:spPr>
            <p:txBody>
              <a:bodyPr/>
              <a:lstStyle/>
              <a:p>
                <a:endParaRPr lang="en-IN"/>
              </a:p>
            </p:txBody>
          </p:sp>
          <p:sp>
            <p:nvSpPr>
              <p:cNvPr id="16" name="TextBox 16"/>
              <p:cNvSpPr txBox="1"/>
              <p:nvPr/>
            </p:nvSpPr>
            <p:spPr>
              <a:xfrm>
                <a:off x="0" y="-38100"/>
                <a:ext cx="183700" cy="165701"/>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862505" y="60856"/>
              <a:ext cx="929979" cy="767695"/>
              <a:chOff x="0" y="0"/>
              <a:chExt cx="183700" cy="151643"/>
            </a:xfrm>
          </p:grpSpPr>
          <p:sp>
            <p:nvSpPr>
              <p:cNvPr id="18" name="Freeform 18"/>
              <p:cNvSpPr/>
              <p:nvPr/>
            </p:nvSpPr>
            <p:spPr>
              <a:xfrm>
                <a:off x="0" y="0"/>
                <a:ext cx="183700" cy="151643"/>
              </a:xfrm>
              <a:custGeom>
                <a:avLst/>
                <a:gdLst/>
                <a:ahLst/>
                <a:cxnLst/>
                <a:rect l="l" t="t" r="r" b="b"/>
                <a:pathLst>
                  <a:path w="183700" h="151643">
                    <a:moveTo>
                      <a:pt x="0" y="0"/>
                    </a:moveTo>
                    <a:lnTo>
                      <a:pt x="183700" y="0"/>
                    </a:lnTo>
                    <a:lnTo>
                      <a:pt x="183700" y="151643"/>
                    </a:lnTo>
                    <a:lnTo>
                      <a:pt x="0" y="151643"/>
                    </a:lnTo>
                    <a:close/>
                  </a:path>
                </a:pathLst>
              </a:custGeom>
              <a:solidFill>
                <a:srgbClr val="FFFFFF"/>
              </a:solidFill>
            </p:spPr>
            <p:txBody>
              <a:bodyPr/>
              <a:lstStyle/>
              <a:p>
                <a:endParaRPr lang="en-IN"/>
              </a:p>
            </p:txBody>
          </p:sp>
          <p:sp>
            <p:nvSpPr>
              <p:cNvPr id="19" name="TextBox 19"/>
              <p:cNvSpPr txBox="1"/>
              <p:nvPr/>
            </p:nvSpPr>
            <p:spPr>
              <a:xfrm>
                <a:off x="0" y="-38100"/>
                <a:ext cx="183700" cy="189743"/>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7617984" y="60856"/>
              <a:ext cx="929979" cy="767695"/>
              <a:chOff x="0" y="0"/>
              <a:chExt cx="183700" cy="151643"/>
            </a:xfrm>
          </p:grpSpPr>
          <p:sp>
            <p:nvSpPr>
              <p:cNvPr id="21" name="Freeform 21"/>
              <p:cNvSpPr/>
              <p:nvPr/>
            </p:nvSpPr>
            <p:spPr>
              <a:xfrm>
                <a:off x="0" y="0"/>
                <a:ext cx="183700" cy="151643"/>
              </a:xfrm>
              <a:custGeom>
                <a:avLst/>
                <a:gdLst/>
                <a:ahLst/>
                <a:cxnLst/>
                <a:rect l="l" t="t" r="r" b="b"/>
                <a:pathLst>
                  <a:path w="183700" h="151643">
                    <a:moveTo>
                      <a:pt x="0" y="0"/>
                    </a:moveTo>
                    <a:lnTo>
                      <a:pt x="183700" y="0"/>
                    </a:lnTo>
                    <a:lnTo>
                      <a:pt x="183700" y="151643"/>
                    </a:lnTo>
                    <a:lnTo>
                      <a:pt x="0" y="151643"/>
                    </a:lnTo>
                    <a:close/>
                  </a:path>
                </a:pathLst>
              </a:custGeom>
              <a:solidFill>
                <a:srgbClr val="FFFFFF"/>
              </a:solidFill>
            </p:spPr>
            <p:txBody>
              <a:bodyPr/>
              <a:lstStyle/>
              <a:p>
                <a:endParaRPr lang="en-IN"/>
              </a:p>
            </p:txBody>
          </p:sp>
          <p:sp>
            <p:nvSpPr>
              <p:cNvPr id="22" name="TextBox 22"/>
              <p:cNvSpPr txBox="1"/>
              <p:nvPr/>
            </p:nvSpPr>
            <p:spPr>
              <a:xfrm>
                <a:off x="0" y="-38100"/>
                <a:ext cx="183700" cy="189743"/>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057999" y="121713"/>
              <a:ext cx="970550" cy="767695"/>
              <a:chOff x="0" y="0"/>
              <a:chExt cx="191714" cy="151643"/>
            </a:xfrm>
          </p:grpSpPr>
          <p:sp>
            <p:nvSpPr>
              <p:cNvPr id="24" name="Freeform 24"/>
              <p:cNvSpPr/>
              <p:nvPr/>
            </p:nvSpPr>
            <p:spPr>
              <a:xfrm>
                <a:off x="0" y="0"/>
                <a:ext cx="191714" cy="151643"/>
              </a:xfrm>
              <a:custGeom>
                <a:avLst/>
                <a:gdLst/>
                <a:ahLst/>
                <a:cxnLst/>
                <a:rect l="l" t="t" r="r" b="b"/>
                <a:pathLst>
                  <a:path w="191714" h="151643">
                    <a:moveTo>
                      <a:pt x="0" y="0"/>
                    </a:moveTo>
                    <a:lnTo>
                      <a:pt x="191714" y="0"/>
                    </a:lnTo>
                    <a:lnTo>
                      <a:pt x="191714" y="151643"/>
                    </a:lnTo>
                    <a:lnTo>
                      <a:pt x="0" y="151643"/>
                    </a:lnTo>
                    <a:close/>
                  </a:path>
                </a:pathLst>
              </a:custGeom>
              <a:solidFill>
                <a:srgbClr val="FFFFFF"/>
              </a:solidFill>
            </p:spPr>
            <p:txBody>
              <a:bodyPr/>
              <a:lstStyle/>
              <a:p>
                <a:endParaRPr lang="en-IN"/>
              </a:p>
            </p:txBody>
          </p:sp>
          <p:sp>
            <p:nvSpPr>
              <p:cNvPr id="25" name="TextBox 25"/>
              <p:cNvSpPr txBox="1"/>
              <p:nvPr/>
            </p:nvSpPr>
            <p:spPr>
              <a:xfrm>
                <a:off x="0" y="-38100"/>
                <a:ext cx="191714" cy="189743"/>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2947268" y="0"/>
              <a:ext cx="970550" cy="767695"/>
              <a:chOff x="0" y="0"/>
              <a:chExt cx="191714" cy="151643"/>
            </a:xfrm>
          </p:grpSpPr>
          <p:sp>
            <p:nvSpPr>
              <p:cNvPr id="27" name="Freeform 27"/>
              <p:cNvSpPr/>
              <p:nvPr/>
            </p:nvSpPr>
            <p:spPr>
              <a:xfrm>
                <a:off x="0" y="0"/>
                <a:ext cx="191714" cy="151643"/>
              </a:xfrm>
              <a:custGeom>
                <a:avLst/>
                <a:gdLst/>
                <a:ahLst/>
                <a:cxnLst/>
                <a:rect l="l" t="t" r="r" b="b"/>
                <a:pathLst>
                  <a:path w="191714" h="151643">
                    <a:moveTo>
                      <a:pt x="0" y="0"/>
                    </a:moveTo>
                    <a:lnTo>
                      <a:pt x="191714" y="0"/>
                    </a:lnTo>
                    <a:lnTo>
                      <a:pt x="191714" y="151643"/>
                    </a:lnTo>
                    <a:lnTo>
                      <a:pt x="0" y="151643"/>
                    </a:lnTo>
                    <a:close/>
                  </a:path>
                </a:pathLst>
              </a:custGeom>
              <a:solidFill>
                <a:srgbClr val="FFFFFF"/>
              </a:solidFill>
            </p:spPr>
            <p:txBody>
              <a:bodyPr/>
              <a:lstStyle/>
              <a:p>
                <a:endParaRPr lang="en-IN"/>
              </a:p>
            </p:txBody>
          </p:sp>
          <p:sp>
            <p:nvSpPr>
              <p:cNvPr id="28" name="TextBox 28"/>
              <p:cNvSpPr txBox="1"/>
              <p:nvPr/>
            </p:nvSpPr>
            <p:spPr>
              <a:xfrm>
                <a:off x="0" y="-38100"/>
                <a:ext cx="191714" cy="189743"/>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4962741" y="0"/>
              <a:ext cx="970550" cy="767695"/>
              <a:chOff x="0" y="0"/>
              <a:chExt cx="191714" cy="151643"/>
            </a:xfrm>
          </p:grpSpPr>
          <p:sp>
            <p:nvSpPr>
              <p:cNvPr id="30" name="Freeform 30"/>
              <p:cNvSpPr/>
              <p:nvPr/>
            </p:nvSpPr>
            <p:spPr>
              <a:xfrm>
                <a:off x="0" y="0"/>
                <a:ext cx="191714" cy="151643"/>
              </a:xfrm>
              <a:custGeom>
                <a:avLst/>
                <a:gdLst/>
                <a:ahLst/>
                <a:cxnLst/>
                <a:rect l="l" t="t" r="r" b="b"/>
                <a:pathLst>
                  <a:path w="191714" h="151643">
                    <a:moveTo>
                      <a:pt x="0" y="0"/>
                    </a:moveTo>
                    <a:lnTo>
                      <a:pt x="191714" y="0"/>
                    </a:lnTo>
                    <a:lnTo>
                      <a:pt x="191714" y="151643"/>
                    </a:lnTo>
                    <a:lnTo>
                      <a:pt x="0" y="151643"/>
                    </a:lnTo>
                    <a:close/>
                  </a:path>
                </a:pathLst>
              </a:custGeom>
              <a:solidFill>
                <a:srgbClr val="FFFFFF"/>
              </a:solidFill>
            </p:spPr>
            <p:txBody>
              <a:bodyPr/>
              <a:lstStyle/>
              <a:p>
                <a:endParaRPr lang="en-IN"/>
              </a:p>
            </p:txBody>
          </p:sp>
          <p:sp>
            <p:nvSpPr>
              <p:cNvPr id="31" name="TextBox 31"/>
              <p:cNvSpPr txBox="1"/>
              <p:nvPr/>
            </p:nvSpPr>
            <p:spPr>
              <a:xfrm>
                <a:off x="0" y="-38100"/>
                <a:ext cx="191714" cy="189743"/>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6758790" y="60856"/>
              <a:ext cx="970550" cy="767695"/>
              <a:chOff x="0" y="0"/>
              <a:chExt cx="191714" cy="151643"/>
            </a:xfrm>
          </p:grpSpPr>
          <p:sp>
            <p:nvSpPr>
              <p:cNvPr id="33" name="Freeform 33"/>
              <p:cNvSpPr/>
              <p:nvPr/>
            </p:nvSpPr>
            <p:spPr>
              <a:xfrm>
                <a:off x="0" y="0"/>
                <a:ext cx="191714" cy="151643"/>
              </a:xfrm>
              <a:custGeom>
                <a:avLst/>
                <a:gdLst/>
                <a:ahLst/>
                <a:cxnLst/>
                <a:rect l="l" t="t" r="r" b="b"/>
                <a:pathLst>
                  <a:path w="191714" h="151643">
                    <a:moveTo>
                      <a:pt x="0" y="0"/>
                    </a:moveTo>
                    <a:lnTo>
                      <a:pt x="191714" y="0"/>
                    </a:lnTo>
                    <a:lnTo>
                      <a:pt x="191714" y="151643"/>
                    </a:lnTo>
                    <a:lnTo>
                      <a:pt x="0" y="151643"/>
                    </a:lnTo>
                    <a:close/>
                  </a:path>
                </a:pathLst>
              </a:custGeom>
              <a:solidFill>
                <a:srgbClr val="FFFFFF"/>
              </a:solidFill>
            </p:spPr>
            <p:txBody>
              <a:bodyPr/>
              <a:lstStyle/>
              <a:p>
                <a:endParaRPr lang="en-IN"/>
              </a:p>
            </p:txBody>
          </p:sp>
          <p:sp>
            <p:nvSpPr>
              <p:cNvPr id="34" name="TextBox 34"/>
              <p:cNvSpPr txBox="1"/>
              <p:nvPr/>
            </p:nvSpPr>
            <p:spPr>
              <a:xfrm>
                <a:off x="0" y="-38100"/>
                <a:ext cx="191714" cy="189743"/>
              </a:xfrm>
              <a:prstGeom prst="rect">
                <a:avLst/>
              </a:prstGeom>
            </p:spPr>
            <p:txBody>
              <a:bodyPr lIns="50800" tIns="50800" rIns="50800" bIns="50800" rtlCol="0" anchor="ctr"/>
              <a:lstStyle/>
              <a:p>
                <a:pPr algn="ctr">
                  <a:lnSpc>
                    <a:spcPts val="2659"/>
                  </a:lnSpc>
                </a:pPr>
                <a:endParaRPr/>
              </a:p>
            </p:txBody>
          </p:sp>
        </p:grpSp>
      </p:grpSp>
      <p:sp>
        <p:nvSpPr>
          <p:cNvPr id="35" name="TextBox 35"/>
          <p:cNvSpPr txBox="1"/>
          <p:nvPr/>
        </p:nvSpPr>
        <p:spPr>
          <a:xfrm>
            <a:off x="9232484" y="8016436"/>
            <a:ext cx="254000" cy="7556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Times New Roman"/>
                <a:ea typeface="Times New Roman"/>
                <a:cs typeface="Times New Roman"/>
                <a:sym typeface="Times New Roman"/>
              </a:rPr>
              <a:t>0</a:t>
            </a:r>
          </a:p>
        </p:txBody>
      </p:sp>
      <p:sp>
        <p:nvSpPr>
          <p:cNvPr id="36" name="TextBox 36"/>
          <p:cNvSpPr txBox="1"/>
          <p:nvPr/>
        </p:nvSpPr>
        <p:spPr>
          <a:xfrm>
            <a:off x="8469370" y="8016436"/>
            <a:ext cx="423168" cy="7556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Times New Roman"/>
                <a:ea typeface="Times New Roman"/>
                <a:cs typeface="Times New Roman"/>
                <a:sym typeface="Times New Roman"/>
              </a:rPr>
              <a:t>-1</a:t>
            </a:r>
          </a:p>
        </p:txBody>
      </p:sp>
      <p:sp>
        <p:nvSpPr>
          <p:cNvPr id="37" name="TextBox 37"/>
          <p:cNvSpPr txBox="1"/>
          <p:nvPr/>
        </p:nvSpPr>
        <p:spPr>
          <a:xfrm>
            <a:off x="7703302" y="8016436"/>
            <a:ext cx="423168" cy="7556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Times New Roman"/>
                <a:ea typeface="Times New Roman"/>
                <a:cs typeface="Times New Roman"/>
                <a:sym typeface="Times New Roman"/>
              </a:rPr>
              <a:t>-2</a:t>
            </a:r>
          </a:p>
        </p:txBody>
      </p:sp>
      <p:sp>
        <p:nvSpPr>
          <p:cNvPr id="38" name="TextBox 38"/>
          <p:cNvSpPr txBox="1"/>
          <p:nvPr/>
        </p:nvSpPr>
        <p:spPr>
          <a:xfrm>
            <a:off x="7026920" y="8016436"/>
            <a:ext cx="423168" cy="7556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Times New Roman"/>
                <a:ea typeface="Times New Roman"/>
                <a:cs typeface="Times New Roman"/>
                <a:sym typeface="Times New Roman"/>
              </a:rPr>
              <a:t>-3</a:t>
            </a:r>
          </a:p>
        </p:txBody>
      </p:sp>
      <p:sp>
        <p:nvSpPr>
          <p:cNvPr id="39" name="TextBox 39"/>
          <p:cNvSpPr txBox="1"/>
          <p:nvPr/>
        </p:nvSpPr>
        <p:spPr>
          <a:xfrm>
            <a:off x="9913968" y="8016436"/>
            <a:ext cx="254000" cy="7556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Times New Roman"/>
                <a:ea typeface="Times New Roman"/>
                <a:cs typeface="Times New Roman"/>
                <a:sym typeface="Times New Roman"/>
              </a:rPr>
              <a:t>1</a:t>
            </a:r>
          </a:p>
        </p:txBody>
      </p:sp>
      <p:sp>
        <p:nvSpPr>
          <p:cNvPr id="40" name="TextBox 40"/>
          <p:cNvSpPr txBox="1"/>
          <p:nvPr/>
        </p:nvSpPr>
        <p:spPr>
          <a:xfrm>
            <a:off x="10681177" y="8016436"/>
            <a:ext cx="254000" cy="7556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Times New Roman"/>
                <a:ea typeface="Times New Roman"/>
                <a:cs typeface="Times New Roman"/>
                <a:sym typeface="Times New Roman"/>
              </a:rPr>
              <a:t>2</a:t>
            </a:r>
          </a:p>
        </p:txBody>
      </p:sp>
      <p:sp>
        <p:nvSpPr>
          <p:cNvPr id="41" name="TextBox 41"/>
          <p:cNvSpPr txBox="1"/>
          <p:nvPr/>
        </p:nvSpPr>
        <p:spPr>
          <a:xfrm>
            <a:off x="11363802" y="8016436"/>
            <a:ext cx="254000" cy="7556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Times New Roman"/>
                <a:ea typeface="Times New Roman"/>
                <a:cs typeface="Times New Roman"/>
                <a:sym typeface="Times New Roman"/>
              </a:rPr>
              <a:t>3</a:t>
            </a:r>
          </a:p>
        </p:txBody>
      </p:sp>
      <p:sp>
        <p:nvSpPr>
          <p:cNvPr id="42" name="TextBox 42"/>
          <p:cNvSpPr txBox="1"/>
          <p:nvPr/>
        </p:nvSpPr>
        <p:spPr>
          <a:xfrm>
            <a:off x="12046427" y="8016436"/>
            <a:ext cx="254000" cy="7556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Times New Roman"/>
                <a:ea typeface="Times New Roman"/>
                <a:cs typeface="Times New Roman"/>
                <a:sym typeface="Times New Roman"/>
              </a:rPr>
              <a:t>4</a:t>
            </a:r>
          </a:p>
        </p:txBody>
      </p:sp>
      <p:sp>
        <p:nvSpPr>
          <p:cNvPr id="43" name="TextBox 43"/>
          <p:cNvSpPr txBox="1"/>
          <p:nvPr/>
        </p:nvSpPr>
        <p:spPr>
          <a:xfrm>
            <a:off x="12729052" y="8016436"/>
            <a:ext cx="254000" cy="755650"/>
          </a:xfrm>
          <a:prstGeom prst="rect">
            <a:avLst/>
          </a:prstGeom>
        </p:spPr>
        <p:txBody>
          <a:bodyPr lIns="0" tIns="0" rIns="0" bIns="0" rtlCol="0" anchor="t">
            <a:spAutoFit/>
          </a:bodyPr>
          <a:lstStyle/>
          <a:p>
            <a:pPr algn="ctr">
              <a:lnSpc>
                <a:spcPts val="5599"/>
              </a:lnSpc>
              <a:spcBef>
                <a:spcPct val="0"/>
              </a:spcBef>
            </a:pPr>
            <a:r>
              <a:rPr lang="en-US" sz="3999">
                <a:solidFill>
                  <a:srgbClr val="000000"/>
                </a:solidFill>
                <a:latin typeface="Times New Roman"/>
                <a:ea typeface="Times New Roman"/>
                <a:cs typeface="Times New Roman"/>
                <a:sym typeface="Times New Roman"/>
              </a:rPr>
              <a:t>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0B081D"/>
        </a:solidFill>
        <a:effectLst/>
      </p:bgPr>
    </p:bg>
    <p:spTree>
      <p:nvGrpSpPr>
        <p:cNvPr id="1" name=""/>
        <p:cNvGrpSpPr/>
        <p:nvPr/>
      </p:nvGrpSpPr>
      <p:grpSpPr>
        <a:xfrm>
          <a:off x="0" y="0"/>
          <a:ext cx="0" cy="0"/>
          <a:chOff x="0" y="0"/>
          <a:chExt cx="0" cy="0"/>
        </a:xfrm>
      </p:grpSpPr>
      <p:sp>
        <p:nvSpPr>
          <p:cNvPr id="2" name="TextBox 2"/>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Method: Before Steering</a:t>
            </a:r>
          </a:p>
        </p:txBody>
      </p:sp>
      <p:sp>
        <p:nvSpPr>
          <p:cNvPr id="3" name="AutoShape 3"/>
          <p:cNvSpPr/>
          <p:nvPr/>
        </p:nvSpPr>
        <p:spPr>
          <a:xfrm flipH="1" flipV="1">
            <a:off x="4864069" y="3982711"/>
            <a:ext cx="1144451" cy="3135208"/>
          </a:xfrm>
          <a:prstGeom prst="line">
            <a:avLst/>
          </a:prstGeom>
          <a:ln w="180975" cap="flat">
            <a:solidFill>
              <a:srgbClr val="1893F8"/>
            </a:solidFill>
            <a:prstDash val="solid"/>
            <a:headEnd type="none" w="sm" len="sm"/>
            <a:tailEnd type="triangle" w="lg" len="med"/>
          </a:ln>
        </p:spPr>
        <p:txBody>
          <a:bodyPr/>
          <a:lstStyle/>
          <a:p>
            <a:endParaRPr lang="en-IN"/>
          </a:p>
        </p:txBody>
      </p:sp>
      <p:sp>
        <p:nvSpPr>
          <p:cNvPr id="4" name="AutoShape 4"/>
          <p:cNvSpPr/>
          <p:nvPr/>
        </p:nvSpPr>
        <p:spPr>
          <a:xfrm flipV="1">
            <a:off x="6008520" y="5128741"/>
            <a:ext cx="1552682" cy="1989179"/>
          </a:xfrm>
          <a:prstGeom prst="line">
            <a:avLst/>
          </a:prstGeom>
          <a:ln w="180975" cap="flat">
            <a:solidFill>
              <a:srgbClr val="FFFFFF"/>
            </a:solidFill>
            <a:prstDash val="solid"/>
            <a:headEnd type="none" w="sm" len="sm"/>
            <a:tailEnd type="triangle" w="lg" len="med"/>
          </a:ln>
        </p:spPr>
        <p:txBody>
          <a:bodyPr/>
          <a:lstStyle/>
          <a:p>
            <a:endParaRPr lang="en-IN"/>
          </a:p>
        </p:txBody>
      </p:sp>
      <p:sp>
        <p:nvSpPr>
          <p:cNvPr id="5" name="TextBox 5"/>
          <p:cNvSpPr txBox="1"/>
          <p:nvPr/>
        </p:nvSpPr>
        <p:spPr>
          <a:xfrm>
            <a:off x="1921046" y="3027678"/>
            <a:ext cx="4284962" cy="737308"/>
          </a:xfrm>
          <a:prstGeom prst="rect">
            <a:avLst/>
          </a:prstGeom>
        </p:spPr>
        <p:txBody>
          <a:bodyPr lIns="0" tIns="0" rIns="0" bIns="0" rtlCol="0" anchor="t">
            <a:spAutoFit/>
          </a:bodyPr>
          <a:lstStyle/>
          <a:p>
            <a:pPr algn="ctr">
              <a:lnSpc>
                <a:spcPts val="5993"/>
              </a:lnSpc>
              <a:spcBef>
                <a:spcPct val="0"/>
              </a:spcBef>
            </a:pPr>
            <a:r>
              <a:rPr lang="en-US" sz="4281">
                <a:solidFill>
                  <a:srgbClr val="1893F8"/>
                </a:solidFill>
                <a:latin typeface="Lexend Deca"/>
                <a:ea typeface="Lexend Deca"/>
                <a:cs typeface="Lexend Deca"/>
                <a:sym typeface="Lexend Deca"/>
              </a:rPr>
              <a:t>Context Vector</a:t>
            </a:r>
          </a:p>
        </p:txBody>
      </p:sp>
      <p:sp>
        <p:nvSpPr>
          <p:cNvPr id="6" name="TextBox 6"/>
          <p:cNvSpPr txBox="1"/>
          <p:nvPr/>
        </p:nvSpPr>
        <p:spPr>
          <a:xfrm>
            <a:off x="6569557" y="4468969"/>
            <a:ext cx="2336515" cy="553093"/>
          </a:xfrm>
          <a:prstGeom prst="rect">
            <a:avLst/>
          </a:prstGeom>
        </p:spPr>
        <p:txBody>
          <a:bodyPr lIns="0" tIns="0" rIns="0" bIns="0" rtlCol="0" anchor="t">
            <a:spAutoFit/>
          </a:bodyPr>
          <a:lstStyle/>
          <a:p>
            <a:pPr algn="ctr">
              <a:lnSpc>
                <a:spcPts val="4474"/>
              </a:lnSpc>
              <a:spcBef>
                <a:spcPct val="0"/>
              </a:spcBef>
            </a:pPr>
            <a:r>
              <a:rPr lang="en-US" sz="3195">
                <a:solidFill>
                  <a:srgbClr val="FFFFF9"/>
                </a:solidFill>
                <a:latin typeface="Lexend Deca"/>
                <a:ea typeface="Lexend Deca"/>
                <a:cs typeface="Lexend Deca"/>
                <a:sym typeface="Lexend Deca"/>
              </a:rPr>
              <a:t>Activation</a:t>
            </a:r>
          </a:p>
        </p:txBody>
      </p:sp>
      <p:sp>
        <p:nvSpPr>
          <p:cNvPr id="7" name="Freeform 7"/>
          <p:cNvSpPr/>
          <p:nvPr/>
        </p:nvSpPr>
        <p:spPr>
          <a:xfrm rot="-2299108">
            <a:off x="5817316" y="5579073"/>
            <a:ext cx="777385" cy="970634"/>
          </a:xfrm>
          <a:custGeom>
            <a:avLst/>
            <a:gdLst/>
            <a:ahLst/>
            <a:cxnLst/>
            <a:rect l="l" t="t" r="r" b="b"/>
            <a:pathLst>
              <a:path w="777385" h="970634">
                <a:moveTo>
                  <a:pt x="0" y="0"/>
                </a:moveTo>
                <a:lnTo>
                  <a:pt x="777385" y="0"/>
                </a:lnTo>
                <a:lnTo>
                  <a:pt x="777385" y="970634"/>
                </a:lnTo>
                <a:lnTo>
                  <a:pt x="0" y="970634"/>
                </a:lnTo>
                <a:lnTo>
                  <a:pt x="0" y="0"/>
                </a:lnTo>
                <a:close/>
              </a:path>
            </a:pathLst>
          </a:custGeom>
          <a:blipFill>
            <a:blip r:embed="rId3">
              <a:extLst>
                <a:ext uri="{96DAC541-7B7A-43D3-8B79-37D633B846F1}">
                  <asvg:svgBlip xmlns:asvg="http://schemas.microsoft.com/office/drawing/2016/SVG/main" r:embed="rId4"/>
                </a:ext>
              </a:extLst>
            </a:blip>
            <a:stretch>
              <a:fillRect l="-205668" b="-144810"/>
            </a:stretch>
          </a:blipFill>
        </p:spPr>
        <p:txBody>
          <a:bodyPr/>
          <a:lstStyle/>
          <a:p>
            <a:endParaRPr lang="en-IN"/>
          </a:p>
        </p:txBody>
      </p:sp>
      <p:sp>
        <p:nvSpPr>
          <p:cNvPr id="8" name="TextBox 8"/>
          <p:cNvSpPr txBox="1"/>
          <p:nvPr/>
        </p:nvSpPr>
        <p:spPr>
          <a:xfrm>
            <a:off x="9369009" y="4797259"/>
            <a:ext cx="5519392" cy="709468"/>
          </a:xfrm>
          <a:prstGeom prst="rect">
            <a:avLst/>
          </a:prstGeom>
        </p:spPr>
        <p:txBody>
          <a:bodyPr lIns="0" tIns="0" rIns="0" bIns="0" rtlCol="0" anchor="t">
            <a:spAutoFit/>
          </a:bodyPr>
          <a:lstStyle/>
          <a:p>
            <a:pPr algn="ctr">
              <a:lnSpc>
                <a:spcPts val="5819"/>
              </a:lnSpc>
              <a:spcBef>
                <a:spcPct val="0"/>
              </a:spcBef>
            </a:pPr>
            <a:r>
              <a:rPr lang="en-US" sz="4156">
                <a:solidFill>
                  <a:srgbClr val="FFFFFF"/>
                </a:solidFill>
                <a:latin typeface="Lexend Deca"/>
                <a:ea typeface="Lexend Deca"/>
                <a:cs typeface="Lexend Deca"/>
                <a:sym typeface="Lexend Deca"/>
              </a:rPr>
              <a:t>Cosine similarity = 0.1</a:t>
            </a:r>
          </a:p>
        </p:txBody>
      </p:sp>
      <p:sp>
        <p:nvSpPr>
          <p:cNvPr id="9" name="TextBox 9"/>
          <p:cNvSpPr txBox="1"/>
          <p:nvPr/>
        </p:nvSpPr>
        <p:spPr>
          <a:xfrm>
            <a:off x="1028700" y="8397537"/>
            <a:ext cx="16230600" cy="1446997"/>
          </a:xfrm>
          <a:prstGeom prst="rect">
            <a:avLst/>
          </a:prstGeom>
        </p:spPr>
        <p:txBody>
          <a:bodyPr lIns="0" tIns="0" rIns="0" bIns="0" rtlCol="0" anchor="t">
            <a:spAutoFit/>
          </a:bodyPr>
          <a:lstStyle/>
          <a:p>
            <a:pPr algn="l">
              <a:lnSpc>
                <a:spcPts val="5819"/>
              </a:lnSpc>
              <a:spcBef>
                <a:spcPct val="0"/>
              </a:spcBef>
            </a:pPr>
            <a:r>
              <a:rPr lang="en-US" sz="4156">
                <a:solidFill>
                  <a:srgbClr val="FFFFFF"/>
                </a:solidFill>
                <a:latin typeface="Lexend Deca"/>
                <a:ea typeface="Lexend Deca"/>
                <a:cs typeface="Lexend Deca"/>
                <a:sym typeface="Lexend Deca"/>
              </a:rPr>
              <a:t>We can compute the  cosine similarity between the output activations and the context vector before and after steering.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0B081D"/>
        </a:solidFill>
        <a:effectLst/>
      </p:bgPr>
    </p:bg>
    <p:spTree>
      <p:nvGrpSpPr>
        <p:cNvPr id="1" name=""/>
        <p:cNvGrpSpPr/>
        <p:nvPr/>
      </p:nvGrpSpPr>
      <p:grpSpPr>
        <a:xfrm>
          <a:off x="0" y="0"/>
          <a:ext cx="0" cy="0"/>
          <a:chOff x="0" y="0"/>
          <a:chExt cx="0" cy="0"/>
        </a:xfrm>
      </p:grpSpPr>
      <p:sp>
        <p:nvSpPr>
          <p:cNvPr id="2" name="AutoShape 2"/>
          <p:cNvSpPr/>
          <p:nvPr/>
        </p:nvSpPr>
        <p:spPr>
          <a:xfrm flipH="1" flipV="1">
            <a:off x="4869489" y="3993051"/>
            <a:ext cx="1144451" cy="3135208"/>
          </a:xfrm>
          <a:prstGeom prst="line">
            <a:avLst/>
          </a:prstGeom>
          <a:ln w="180975" cap="flat">
            <a:solidFill>
              <a:srgbClr val="1893F8"/>
            </a:solidFill>
            <a:prstDash val="solid"/>
            <a:headEnd type="none" w="sm" len="sm"/>
            <a:tailEnd type="triangle" w="lg" len="med"/>
          </a:ln>
        </p:spPr>
        <p:txBody>
          <a:bodyPr/>
          <a:lstStyle/>
          <a:p>
            <a:endParaRPr lang="en-IN"/>
          </a:p>
        </p:txBody>
      </p:sp>
      <p:sp>
        <p:nvSpPr>
          <p:cNvPr id="3" name="AutoShape 3"/>
          <p:cNvSpPr/>
          <p:nvPr/>
        </p:nvSpPr>
        <p:spPr>
          <a:xfrm flipV="1">
            <a:off x="6013939" y="2497088"/>
            <a:ext cx="561037" cy="4631171"/>
          </a:xfrm>
          <a:prstGeom prst="line">
            <a:avLst/>
          </a:prstGeom>
          <a:ln w="180975" cap="flat">
            <a:solidFill>
              <a:srgbClr val="12F1FF"/>
            </a:solidFill>
            <a:prstDash val="sysDash"/>
            <a:headEnd type="none" w="sm" len="sm"/>
            <a:tailEnd type="arrow" w="med" len="sm"/>
          </a:ln>
        </p:spPr>
        <p:txBody>
          <a:bodyPr/>
          <a:lstStyle/>
          <a:p>
            <a:endParaRPr lang="en-IN"/>
          </a:p>
        </p:txBody>
      </p:sp>
      <p:sp>
        <p:nvSpPr>
          <p:cNvPr id="4" name="Freeform 4"/>
          <p:cNvSpPr/>
          <p:nvPr/>
        </p:nvSpPr>
        <p:spPr>
          <a:xfrm rot="-3302481">
            <a:off x="5514792" y="5167830"/>
            <a:ext cx="549934" cy="677793"/>
          </a:xfrm>
          <a:custGeom>
            <a:avLst/>
            <a:gdLst/>
            <a:ahLst/>
            <a:cxnLst/>
            <a:rect l="l" t="t" r="r" b="b"/>
            <a:pathLst>
              <a:path w="549934" h="677793">
                <a:moveTo>
                  <a:pt x="0" y="0"/>
                </a:moveTo>
                <a:lnTo>
                  <a:pt x="549933" y="0"/>
                </a:lnTo>
                <a:lnTo>
                  <a:pt x="549933" y="677793"/>
                </a:lnTo>
                <a:lnTo>
                  <a:pt x="0" y="677793"/>
                </a:lnTo>
                <a:lnTo>
                  <a:pt x="0" y="0"/>
                </a:lnTo>
                <a:close/>
              </a:path>
            </a:pathLst>
          </a:custGeom>
          <a:blipFill>
            <a:blip r:embed="rId3">
              <a:extLst>
                <a:ext uri="{96DAC541-7B7A-43D3-8B79-37D633B846F1}">
                  <asvg:svgBlip xmlns:asvg="http://schemas.microsoft.com/office/drawing/2016/SVG/main" r:embed="rId4"/>
                </a:ext>
              </a:extLst>
            </a:blip>
            <a:stretch>
              <a:fillRect l="-334614" b="-252628"/>
            </a:stretch>
          </a:blipFill>
        </p:spPr>
        <p:txBody>
          <a:bodyPr/>
          <a:lstStyle/>
          <a:p>
            <a:endParaRPr lang="en-IN"/>
          </a:p>
        </p:txBody>
      </p:sp>
      <p:sp>
        <p:nvSpPr>
          <p:cNvPr id="5" name="TextBox 5"/>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Method: After Steering</a:t>
            </a:r>
          </a:p>
        </p:txBody>
      </p:sp>
      <p:sp>
        <p:nvSpPr>
          <p:cNvPr id="6" name="TextBox 6"/>
          <p:cNvSpPr txBox="1"/>
          <p:nvPr/>
        </p:nvSpPr>
        <p:spPr>
          <a:xfrm>
            <a:off x="4869489" y="1548548"/>
            <a:ext cx="7118517" cy="635125"/>
          </a:xfrm>
          <a:prstGeom prst="rect">
            <a:avLst/>
          </a:prstGeom>
        </p:spPr>
        <p:txBody>
          <a:bodyPr lIns="0" tIns="0" rIns="0" bIns="0" rtlCol="0" anchor="t">
            <a:spAutoFit/>
          </a:bodyPr>
          <a:lstStyle/>
          <a:p>
            <a:pPr algn="ctr">
              <a:lnSpc>
                <a:spcPts val="5228"/>
              </a:lnSpc>
              <a:spcBef>
                <a:spcPct val="0"/>
              </a:spcBef>
            </a:pPr>
            <a:r>
              <a:rPr lang="en-US" sz="3734">
                <a:solidFill>
                  <a:srgbClr val="12F1FF"/>
                </a:solidFill>
                <a:latin typeface="Lexend Deca"/>
                <a:ea typeface="Lexend Deca"/>
                <a:cs typeface="Lexend Deca"/>
                <a:sym typeface="Lexend Deca"/>
              </a:rPr>
              <a:t>Activation + Context Vector</a:t>
            </a:r>
          </a:p>
        </p:txBody>
      </p:sp>
      <p:sp>
        <p:nvSpPr>
          <p:cNvPr id="7" name="TextBox 7"/>
          <p:cNvSpPr txBox="1"/>
          <p:nvPr/>
        </p:nvSpPr>
        <p:spPr>
          <a:xfrm>
            <a:off x="1921046" y="3027678"/>
            <a:ext cx="4284962" cy="737308"/>
          </a:xfrm>
          <a:prstGeom prst="rect">
            <a:avLst/>
          </a:prstGeom>
        </p:spPr>
        <p:txBody>
          <a:bodyPr lIns="0" tIns="0" rIns="0" bIns="0" rtlCol="0" anchor="t">
            <a:spAutoFit/>
          </a:bodyPr>
          <a:lstStyle/>
          <a:p>
            <a:pPr algn="ctr">
              <a:lnSpc>
                <a:spcPts val="5993"/>
              </a:lnSpc>
              <a:spcBef>
                <a:spcPct val="0"/>
              </a:spcBef>
            </a:pPr>
            <a:r>
              <a:rPr lang="en-US" sz="4281">
                <a:solidFill>
                  <a:srgbClr val="1893F8"/>
                </a:solidFill>
                <a:latin typeface="Lexend Deca"/>
                <a:ea typeface="Lexend Deca"/>
                <a:cs typeface="Lexend Deca"/>
                <a:sym typeface="Lexend Deca"/>
              </a:rPr>
              <a:t>Context Vector</a:t>
            </a:r>
          </a:p>
        </p:txBody>
      </p:sp>
      <p:sp>
        <p:nvSpPr>
          <p:cNvPr id="8" name="TextBox 8"/>
          <p:cNvSpPr txBox="1"/>
          <p:nvPr/>
        </p:nvSpPr>
        <p:spPr>
          <a:xfrm>
            <a:off x="9357939" y="4797259"/>
            <a:ext cx="5541532" cy="709468"/>
          </a:xfrm>
          <a:prstGeom prst="rect">
            <a:avLst/>
          </a:prstGeom>
        </p:spPr>
        <p:txBody>
          <a:bodyPr lIns="0" tIns="0" rIns="0" bIns="0" rtlCol="0" anchor="t">
            <a:spAutoFit/>
          </a:bodyPr>
          <a:lstStyle/>
          <a:p>
            <a:pPr algn="ctr">
              <a:lnSpc>
                <a:spcPts val="5819"/>
              </a:lnSpc>
              <a:spcBef>
                <a:spcPct val="0"/>
              </a:spcBef>
            </a:pPr>
            <a:r>
              <a:rPr lang="en-US" sz="4156">
                <a:solidFill>
                  <a:srgbClr val="FFFFFF"/>
                </a:solidFill>
                <a:latin typeface="Lexend Deca"/>
                <a:ea typeface="Lexend Deca"/>
                <a:cs typeface="Lexend Deca"/>
                <a:sym typeface="Lexend Deca"/>
              </a:rPr>
              <a:t>Cosine similarity = 0.7</a:t>
            </a:r>
          </a:p>
        </p:txBody>
      </p:sp>
      <p:sp>
        <p:nvSpPr>
          <p:cNvPr id="9" name="TextBox 9"/>
          <p:cNvSpPr txBox="1"/>
          <p:nvPr/>
        </p:nvSpPr>
        <p:spPr>
          <a:xfrm>
            <a:off x="1028700" y="8397537"/>
            <a:ext cx="16230600" cy="1446997"/>
          </a:xfrm>
          <a:prstGeom prst="rect">
            <a:avLst/>
          </a:prstGeom>
        </p:spPr>
        <p:txBody>
          <a:bodyPr lIns="0" tIns="0" rIns="0" bIns="0" rtlCol="0" anchor="t">
            <a:spAutoFit/>
          </a:bodyPr>
          <a:lstStyle/>
          <a:p>
            <a:pPr algn="l">
              <a:lnSpc>
                <a:spcPts val="5819"/>
              </a:lnSpc>
              <a:spcBef>
                <a:spcPct val="0"/>
              </a:spcBef>
            </a:pPr>
            <a:r>
              <a:rPr lang="en-US" sz="4156">
                <a:solidFill>
                  <a:srgbClr val="FFFFFF"/>
                </a:solidFill>
                <a:latin typeface="Lexend Deca"/>
                <a:ea typeface="Lexend Deca"/>
                <a:cs typeface="Lexend Deca"/>
                <a:sym typeface="Lexend Deca"/>
              </a:rPr>
              <a:t>We can compute the  cosine similarity between the output activations and the context vector before and after steering.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txBody>
            <a:bodyPr/>
            <a:lstStyle/>
            <a:p>
              <a:endParaRPr lang="en-IN"/>
            </a:p>
          </p:txBody>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6262221" y="4205923"/>
            <a:ext cx="2246246" cy="1603642"/>
            <a:chOff x="0" y="0"/>
            <a:chExt cx="2994994" cy="2138190"/>
          </a:xfrm>
        </p:grpSpPr>
        <p:sp>
          <p:nvSpPr>
            <p:cNvPr id="7" name="Freeform 7"/>
            <p:cNvSpPr/>
            <p:nvPr/>
          </p:nvSpPr>
          <p:spPr>
            <a:xfrm>
              <a:off x="1629226" y="0"/>
              <a:ext cx="1365769" cy="2138190"/>
            </a:xfrm>
            <a:custGeom>
              <a:avLst/>
              <a:gdLst/>
              <a:ahLst/>
              <a:cxnLst/>
              <a:rect l="l" t="t" r="r" b="b"/>
              <a:pathLst>
                <a:path w="1365769" h="2138190">
                  <a:moveTo>
                    <a:pt x="0" y="0"/>
                  </a:moveTo>
                  <a:lnTo>
                    <a:pt x="1365768" y="0"/>
                  </a:lnTo>
                  <a:lnTo>
                    <a:pt x="1365768" y="2138190"/>
                  </a:lnTo>
                  <a:lnTo>
                    <a:pt x="0" y="21381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802043" y="315510"/>
              <a:ext cx="962705" cy="1507170"/>
            </a:xfrm>
            <a:custGeom>
              <a:avLst/>
              <a:gdLst/>
              <a:ahLst/>
              <a:cxnLst/>
              <a:rect l="l" t="t" r="r" b="b"/>
              <a:pathLst>
                <a:path w="962705" h="1507170">
                  <a:moveTo>
                    <a:pt x="0" y="0"/>
                  </a:moveTo>
                  <a:lnTo>
                    <a:pt x="962705" y="0"/>
                  </a:lnTo>
                  <a:lnTo>
                    <a:pt x="962705" y="1507170"/>
                  </a:lnTo>
                  <a:lnTo>
                    <a:pt x="0" y="15071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Freeform 9"/>
            <p:cNvSpPr/>
            <p:nvPr/>
          </p:nvSpPr>
          <p:spPr>
            <a:xfrm>
              <a:off x="0" y="516499"/>
              <a:ext cx="705941" cy="1105191"/>
            </a:xfrm>
            <a:custGeom>
              <a:avLst/>
              <a:gdLst/>
              <a:ahLst/>
              <a:cxnLst/>
              <a:rect l="l" t="t" r="r" b="b"/>
              <a:pathLst>
                <a:path w="705941" h="1105191">
                  <a:moveTo>
                    <a:pt x="0" y="0"/>
                  </a:moveTo>
                  <a:lnTo>
                    <a:pt x="705941" y="0"/>
                  </a:lnTo>
                  <a:lnTo>
                    <a:pt x="705941" y="1105191"/>
                  </a:lnTo>
                  <a:lnTo>
                    <a:pt x="0" y="11051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sp>
        <p:nvSpPr>
          <p:cNvPr id="10" name="Freeform 10"/>
          <p:cNvSpPr/>
          <p:nvPr/>
        </p:nvSpPr>
        <p:spPr>
          <a:xfrm>
            <a:off x="1098201" y="2566143"/>
            <a:ext cx="4773495" cy="4670216"/>
          </a:xfrm>
          <a:custGeom>
            <a:avLst/>
            <a:gdLst/>
            <a:ahLst/>
            <a:cxnLst/>
            <a:rect l="l" t="t" r="r" b="b"/>
            <a:pathLst>
              <a:path w="4773495" h="4670216">
                <a:moveTo>
                  <a:pt x="0" y="0"/>
                </a:moveTo>
                <a:lnTo>
                  <a:pt x="4773495" y="0"/>
                </a:lnTo>
                <a:lnTo>
                  <a:pt x="4773495" y="4670216"/>
                </a:lnTo>
                <a:lnTo>
                  <a:pt x="0" y="4670216"/>
                </a:lnTo>
                <a:lnTo>
                  <a:pt x="0" y="0"/>
                </a:lnTo>
                <a:close/>
              </a:path>
            </a:pathLst>
          </a:custGeom>
          <a:blipFill>
            <a:blip r:embed="rId6"/>
            <a:stretch>
              <a:fillRect l="-583" t="-135" r="-583" b="-3268"/>
            </a:stretch>
          </a:blipFill>
        </p:spPr>
        <p:txBody>
          <a:bodyPr/>
          <a:lstStyle/>
          <a:p>
            <a:endParaRPr lang="en-IN"/>
          </a:p>
        </p:txBody>
      </p:sp>
      <p:sp>
        <p:nvSpPr>
          <p:cNvPr id="11" name="TextBox 11"/>
          <p:cNvSpPr txBox="1"/>
          <p:nvPr/>
        </p:nvSpPr>
        <p:spPr>
          <a:xfrm>
            <a:off x="1028700" y="554285"/>
            <a:ext cx="15429069" cy="886601"/>
          </a:xfrm>
          <a:prstGeom prst="rect">
            <a:avLst/>
          </a:prstGeom>
        </p:spPr>
        <p:txBody>
          <a:bodyPr lIns="0" tIns="0" rIns="0" bIns="0" rtlCol="0" anchor="t">
            <a:spAutoFit/>
          </a:bodyPr>
          <a:lstStyle/>
          <a:p>
            <a:pPr algn="l">
              <a:lnSpc>
                <a:spcPts val="7307"/>
              </a:lnSpc>
              <a:spcBef>
                <a:spcPct val="0"/>
              </a:spcBef>
            </a:pPr>
            <a:r>
              <a:rPr lang="en-US" sz="5219">
                <a:solidFill>
                  <a:srgbClr val="FA8E8E"/>
                </a:solidFill>
                <a:latin typeface="Lexend Deca"/>
                <a:ea typeface="Lexend Deca"/>
                <a:cs typeface="Lexend Deca"/>
                <a:sym typeface="Lexend Deca"/>
              </a:rPr>
              <a:t>Our Motivation: David’s World</a:t>
            </a:r>
          </a:p>
        </p:txBody>
      </p:sp>
      <p:grpSp>
        <p:nvGrpSpPr>
          <p:cNvPr id="12" name="Group 12"/>
          <p:cNvGrpSpPr/>
          <p:nvPr/>
        </p:nvGrpSpPr>
        <p:grpSpPr>
          <a:xfrm>
            <a:off x="8898992" y="2566143"/>
            <a:ext cx="4936176" cy="6230045"/>
            <a:chOff x="0" y="0"/>
            <a:chExt cx="6581568" cy="8306727"/>
          </a:xfrm>
        </p:grpSpPr>
        <p:sp>
          <p:nvSpPr>
            <p:cNvPr id="13" name="Freeform 13"/>
            <p:cNvSpPr/>
            <p:nvPr/>
          </p:nvSpPr>
          <p:spPr>
            <a:xfrm>
              <a:off x="0" y="0"/>
              <a:ext cx="6581568" cy="6581568"/>
            </a:xfrm>
            <a:custGeom>
              <a:avLst/>
              <a:gdLst/>
              <a:ahLst/>
              <a:cxnLst/>
              <a:rect l="l" t="t" r="r" b="b"/>
              <a:pathLst>
                <a:path w="6581568" h="6581568">
                  <a:moveTo>
                    <a:pt x="0" y="0"/>
                  </a:moveTo>
                  <a:lnTo>
                    <a:pt x="6581568" y="0"/>
                  </a:lnTo>
                  <a:lnTo>
                    <a:pt x="6581568" y="6581568"/>
                  </a:lnTo>
                  <a:lnTo>
                    <a:pt x="0" y="6581568"/>
                  </a:lnTo>
                  <a:lnTo>
                    <a:pt x="0" y="0"/>
                  </a:lnTo>
                  <a:close/>
                </a:path>
              </a:pathLst>
            </a:custGeom>
            <a:blipFill>
              <a:blip r:embed="rId7"/>
              <a:stretch>
                <a:fillRect/>
              </a:stretch>
            </a:blipFill>
          </p:spPr>
          <p:txBody>
            <a:bodyPr/>
            <a:lstStyle/>
            <a:p>
              <a:endParaRPr lang="en-IN"/>
            </a:p>
          </p:txBody>
        </p:sp>
        <p:sp>
          <p:nvSpPr>
            <p:cNvPr id="14" name="TextBox 14"/>
            <p:cNvSpPr txBox="1"/>
            <p:nvPr/>
          </p:nvSpPr>
          <p:spPr>
            <a:xfrm>
              <a:off x="0" y="6921618"/>
              <a:ext cx="6581568" cy="1385109"/>
            </a:xfrm>
            <a:prstGeom prst="rect">
              <a:avLst/>
            </a:prstGeom>
          </p:spPr>
          <p:txBody>
            <a:bodyPr lIns="0" tIns="0" rIns="0" bIns="0" rtlCol="0" anchor="t">
              <a:spAutoFit/>
            </a:bodyPr>
            <a:lstStyle/>
            <a:p>
              <a:pPr algn="ctr">
                <a:lnSpc>
                  <a:spcPts val="4271"/>
                </a:lnSpc>
                <a:spcBef>
                  <a:spcPct val="0"/>
                </a:spcBef>
              </a:pPr>
              <a:r>
                <a:rPr lang="en-US" sz="3051">
                  <a:solidFill>
                    <a:srgbClr val="FFFFFF"/>
                  </a:solidFill>
                  <a:latin typeface="Lexend Deca"/>
                  <a:ea typeface="Lexend Deca"/>
                  <a:cs typeface="Lexend Deca"/>
                  <a:sym typeface="Lexend Deca"/>
                </a:rPr>
                <a:t>... he decides to start with Twitter</a:t>
              </a:r>
            </a:p>
          </p:txBody>
        </p:sp>
      </p:grpSp>
      <p:sp>
        <p:nvSpPr>
          <p:cNvPr id="15" name="Freeform 15"/>
          <p:cNvSpPr/>
          <p:nvPr/>
        </p:nvSpPr>
        <p:spPr>
          <a:xfrm>
            <a:off x="14593921" y="2566143"/>
            <a:ext cx="2400293" cy="2441601"/>
          </a:xfrm>
          <a:custGeom>
            <a:avLst/>
            <a:gdLst/>
            <a:ahLst/>
            <a:cxnLst/>
            <a:rect l="l" t="t" r="r" b="b"/>
            <a:pathLst>
              <a:path w="2400293" h="2441601">
                <a:moveTo>
                  <a:pt x="0" y="0"/>
                </a:moveTo>
                <a:lnTo>
                  <a:pt x="2400293" y="0"/>
                </a:lnTo>
                <a:lnTo>
                  <a:pt x="2400293" y="2441601"/>
                </a:lnTo>
                <a:lnTo>
                  <a:pt x="0" y="2441601"/>
                </a:lnTo>
                <a:lnTo>
                  <a:pt x="0" y="0"/>
                </a:lnTo>
                <a:close/>
              </a:path>
            </a:pathLst>
          </a:custGeom>
          <a:blipFill>
            <a:blip r:embed="rId8"/>
            <a:stretch>
              <a:fillRect r="-103441"/>
            </a:stretch>
          </a:blipFill>
        </p:spPr>
        <p:txBody>
          <a:bodyPr/>
          <a:lstStyle/>
          <a:p>
            <a:endParaRPr lang="en-IN"/>
          </a:p>
        </p:txBody>
      </p:sp>
      <p:sp>
        <p:nvSpPr>
          <p:cNvPr id="16" name="Freeform 16"/>
          <p:cNvSpPr/>
          <p:nvPr/>
        </p:nvSpPr>
        <p:spPr>
          <a:xfrm>
            <a:off x="14593921" y="5518213"/>
            <a:ext cx="2389072" cy="2441601"/>
          </a:xfrm>
          <a:custGeom>
            <a:avLst/>
            <a:gdLst/>
            <a:ahLst/>
            <a:cxnLst/>
            <a:rect l="l" t="t" r="r" b="b"/>
            <a:pathLst>
              <a:path w="2389072" h="2441601">
                <a:moveTo>
                  <a:pt x="0" y="0"/>
                </a:moveTo>
                <a:lnTo>
                  <a:pt x="2389072" y="0"/>
                </a:lnTo>
                <a:lnTo>
                  <a:pt x="2389072" y="2441601"/>
                </a:lnTo>
                <a:lnTo>
                  <a:pt x="0" y="2441601"/>
                </a:lnTo>
                <a:lnTo>
                  <a:pt x="0" y="0"/>
                </a:lnTo>
                <a:close/>
              </a:path>
            </a:pathLst>
          </a:custGeom>
          <a:blipFill>
            <a:blip r:embed="rId8"/>
            <a:stretch>
              <a:fillRect l="-104397"/>
            </a:stretch>
          </a:blipFill>
        </p:spPr>
        <p:txBody>
          <a:bodyPr/>
          <a:lstStyle/>
          <a:p>
            <a:endParaRPr lang="en-IN"/>
          </a:p>
        </p:txBody>
      </p:sp>
      <p:sp>
        <p:nvSpPr>
          <p:cNvPr id="17" name="TextBox 17"/>
          <p:cNvSpPr txBox="1"/>
          <p:nvPr/>
        </p:nvSpPr>
        <p:spPr>
          <a:xfrm>
            <a:off x="492256" y="7615872"/>
            <a:ext cx="5985349" cy="1029208"/>
          </a:xfrm>
          <a:prstGeom prst="rect">
            <a:avLst/>
          </a:prstGeom>
        </p:spPr>
        <p:txBody>
          <a:bodyPr lIns="0" tIns="0" rIns="0" bIns="0" rtlCol="0" anchor="t">
            <a:spAutoFit/>
          </a:bodyPr>
          <a:lstStyle/>
          <a:p>
            <a:pPr algn="ctr">
              <a:lnSpc>
                <a:spcPts val="4171"/>
              </a:lnSpc>
            </a:pPr>
            <a:r>
              <a:rPr lang="en-US" sz="2979">
                <a:solidFill>
                  <a:srgbClr val="FFFFFF"/>
                </a:solidFill>
                <a:latin typeface="Lexend Deca"/>
                <a:ea typeface="Lexend Deca"/>
                <a:cs typeface="Lexend Deca"/>
                <a:sym typeface="Lexend Deca"/>
              </a:rPr>
              <a:t>David wants to learn</a:t>
            </a:r>
          </a:p>
          <a:p>
            <a:pPr algn="ctr">
              <a:lnSpc>
                <a:spcPts val="4171"/>
              </a:lnSpc>
              <a:spcBef>
                <a:spcPct val="0"/>
              </a:spcBef>
            </a:pPr>
            <a:r>
              <a:rPr lang="en-US" sz="2979">
                <a:solidFill>
                  <a:srgbClr val="FFFFFF"/>
                </a:solidFill>
                <a:latin typeface="Lexend Deca"/>
                <a:ea typeface="Lexend Deca"/>
                <a:cs typeface="Lexend Deca"/>
                <a:sym typeface="Lexend Deca"/>
              </a:rPr>
              <a:t> about tech companies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0B081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4283404"/>
          </a:xfrm>
          <a:custGeom>
            <a:avLst/>
            <a:gdLst/>
            <a:ahLst/>
            <a:cxnLst/>
            <a:rect l="l" t="t" r="r" b="b"/>
            <a:pathLst>
              <a:path w="18288000" h="4283404">
                <a:moveTo>
                  <a:pt x="0" y="0"/>
                </a:moveTo>
                <a:lnTo>
                  <a:pt x="18288000" y="0"/>
                </a:lnTo>
                <a:lnTo>
                  <a:pt x="18288000" y="4283404"/>
                </a:lnTo>
                <a:lnTo>
                  <a:pt x="0" y="4283404"/>
                </a:lnTo>
                <a:lnTo>
                  <a:pt x="0" y="0"/>
                </a:lnTo>
                <a:close/>
              </a:path>
            </a:pathLst>
          </a:custGeom>
          <a:blipFill>
            <a:blip r:embed="rId3"/>
            <a:stretch>
              <a:fillRect l="-59964" t="-29025" b="-72958"/>
            </a:stretch>
          </a:blipFill>
        </p:spPr>
        <p:txBody>
          <a:bodyPr/>
          <a:lstStyle/>
          <a:p>
            <a:endParaRPr lang="en-IN"/>
          </a:p>
        </p:txBody>
      </p:sp>
      <p:sp>
        <p:nvSpPr>
          <p:cNvPr id="3" name="Freeform 3"/>
          <p:cNvSpPr/>
          <p:nvPr/>
        </p:nvSpPr>
        <p:spPr>
          <a:xfrm>
            <a:off x="12574132" y="4634183"/>
            <a:ext cx="5378087" cy="5378087"/>
          </a:xfrm>
          <a:custGeom>
            <a:avLst/>
            <a:gdLst/>
            <a:ahLst/>
            <a:cxnLst/>
            <a:rect l="l" t="t" r="r" b="b"/>
            <a:pathLst>
              <a:path w="5378087" h="5378087">
                <a:moveTo>
                  <a:pt x="0" y="0"/>
                </a:moveTo>
                <a:lnTo>
                  <a:pt x="5378087" y="0"/>
                </a:lnTo>
                <a:lnTo>
                  <a:pt x="5378087" y="5378087"/>
                </a:lnTo>
                <a:lnTo>
                  <a:pt x="0" y="5378087"/>
                </a:lnTo>
                <a:lnTo>
                  <a:pt x="0" y="0"/>
                </a:lnTo>
                <a:close/>
              </a:path>
            </a:pathLst>
          </a:custGeom>
          <a:blipFill>
            <a:blip r:embed="rId4"/>
            <a:stretch>
              <a:fillRect/>
            </a:stretch>
          </a:blipFill>
        </p:spPr>
        <p:txBody>
          <a:bodyPr/>
          <a:lstStyle/>
          <a:p>
            <a:endParaRPr lang="en-IN"/>
          </a:p>
        </p:txBody>
      </p:sp>
      <p:grpSp>
        <p:nvGrpSpPr>
          <p:cNvPr id="4" name="Group 4"/>
          <p:cNvGrpSpPr/>
          <p:nvPr/>
        </p:nvGrpSpPr>
        <p:grpSpPr>
          <a:xfrm>
            <a:off x="9987588" y="1164228"/>
            <a:ext cx="7650287" cy="2500204"/>
            <a:chOff x="0" y="0"/>
            <a:chExt cx="1822851" cy="595729"/>
          </a:xfrm>
        </p:grpSpPr>
        <p:sp>
          <p:nvSpPr>
            <p:cNvPr id="5" name="Freeform 5"/>
            <p:cNvSpPr/>
            <p:nvPr/>
          </p:nvSpPr>
          <p:spPr>
            <a:xfrm>
              <a:off x="0" y="0"/>
              <a:ext cx="1822851" cy="595729"/>
            </a:xfrm>
            <a:custGeom>
              <a:avLst/>
              <a:gdLst/>
              <a:ahLst/>
              <a:cxnLst/>
              <a:rect l="l" t="t" r="r" b="b"/>
              <a:pathLst>
                <a:path w="1822851" h="595729">
                  <a:moveTo>
                    <a:pt x="911425" y="0"/>
                  </a:moveTo>
                  <a:cubicBezTo>
                    <a:pt x="408059" y="0"/>
                    <a:pt x="0" y="133359"/>
                    <a:pt x="0" y="297865"/>
                  </a:cubicBezTo>
                  <a:cubicBezTo>
                    <a:pt x="0" y="462371"/>
                    <a:pt x="408059" y="595729"/>
                    <a:pt x="911425" y="595729"/>
                  </a:cubicBezTo>
                  <a:cubicBezTo>
                    <a:pt x="1414792" y="595729"/>
                    <a:pt x="1822851" y="462371"/>
                    <a:pt x="1822851" y="297865"/>
                  </a:cubicBezTo>
                  <a:cubicBezTo>
                    <a:pt x="1822851" y="133359"/>
                    <a:pt x="1414792" y="0"/>
                    <a:pt x="911425" y="0"/>
                  </a:cubicBezTo>
                  <a:close/>
                </a:path>
              </a:pathLst>
            </a:custGeom>
            <a:solidFill>
              <a:srgbClr val="000000">
                <a:alpha val="0"/>
              </a:srgbClr>
            </a:solidFill>
            <a:ln w="142875" cap="sq">
              <a:solidFill>
                <a:srgbClr val="FFFFF9"/>
              </a:solidFill>
              <a:prstDash val="solid"/>
              <a:miter/>
            </a:ln>
          </p:spPr>
          <p:txBody>
            <a:bodyPr/>
            <a:lstStyle/>
            <a:p>
              <a:endParaRPr lang="en-IN"/>
            </a:p>
          </p:txBody>
        </p:sp>
        <p:sp>
          <p:nvSpPr>
            <p:cNvPr id="6" name="TextBox 6"/>
            <p:cNvSpPr txBox="1"/>
            <p:nvPr/>
          </p:nvSpPr>
          <p:spPr>
            <a:xfrm>
              <a:off x="170892" y="17750"/>
              <a:ext cx="1481066" cy="52213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528926" y="4567508"/>
            <a:ext cx="9934930" cy="3211799"/>
          </a:xfrm>
          <a:prstGeom prst="rect">
            <a:avLst/>
          </a:prstGeom>
        </p:spPr>
        <p:txBody>
          <a:bodyPr lIns="0" tIns="0" rIns="0" bIns="0" rtlCol="0" anchor="t">
            <a:spAutoFit/>
          </a:bodyPr>
          <a:lstStyle/>
          <a:p>
            <a:pPr algn="l">
              <a:lnSpc>
                <a:spcPts val="5146"/>
              </a:lnSpc>
            </a:pPr>
            <a:r>
              <a:rPr lang="en-US" sz="3676">
                <a:solidFill>
                  <a:srgbClr val="FFFFFF"/>
                </a:solidFill>
                <a:latin typeface="Lexend Deca"/>
                <a:ea typeface="Lexend Deca"/>
                <a:cs typeface="Lexend Deca"/>
                <a:sym typeface="Lexend Deca"/>
              </a:rPr>
              <a:t>Next, he tries to test the model by asking what “Google” is.</a:t>
            </a:r>
          </a:p>
          <a:p>
            <a:pPr algn="l">
              <a:lnSpc>
                <a:spcPts val="5146"/>
              </a:lnSpc>
            </a:pPr>
            <a:endParaRPr lang="en-US" sz="3676">
              <a:solidFill>
                <a:srgbClr val="FFFFFF"/>
              </a:solidFill>
              <a:latin typeface="Lexend Deca"/>
              <a:ea typeface="Lexend Deca"/>
              <a:cs typeface="Lexend Deca"/>
              <a:sym typeface="Lexend Deca"/>
            </a:endParaRPr>
          </a:p>
          <a:p>
            <a:pPr algn="l">
              <a:lnSpc>
                <a:spcPts val="5146"/>
              </a:lnSpc>
              <a:spcBef>
                <a:spcPct val="0"/>
              </a:spcBef>
            </a:pPr>
            <a:r>
              <a:rPr lang="en-US" sz="3676">
                <a:solidFill>
                  <a:srgbClr val="FFFFFF"/>
                </a:solidFill>
                <a:latin typeface="Lexend Deca"/>
                <a:ea typeface="Lexend Deca"/>
                <a:cs typeface="Lexend Deca"/>
                <a:sym typeface="Lexend Deca"/>
              </a:rPr>
              <a:t>Now that he wants it to answer from </a:t>
            </a:r>
            <a:r>
              <a:rPr lang="en-US" sz="3676">
                <a:solidFill>
                  <a:srgbClr val="FF3131"/>
                </a:solidFill>
                <a:latin typeface="Lexend Deca"/>
                <a:ea typeface="Lexend Deca"/>
                <a:cs typeface="Lexend Deca"/>
                <a:sym typeface="Lexend Deca"/>
              </a:rPr>
              <a:t>MEMORY</a:t>
            </a:r>
            <a:r>
              <a:rPr lang="en-US" sz="3676">
                <a:solidFill>
                  <a:srgbClr val="FFFFFF"/>
                </a:solidFill>
                <a:latin typeface="Lexend Deca"/>
                <a:ea typeface="Lexend Deca"/>
                <a:cs typeface="Lexend Deca"/>
                <a:sym typeface="Lexend Deca"/>
              </a:rPr>
              <a:t>, it refuses to answer.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a:off x="7419246" y="2158591"/>
            <a:ext cx="7267839" cy="7099709"/>
            <a:chOff x="0" y="0"/>
            <a:chExt cx="9690451" cy="9466279"/>
          </a:xfrm>
        </p:grpSpPr>
        <p:grpSp>
          <p:nvGrpSpPr>
            <p:cNvPr id="3" name="Group 3"/>
            <p:cNvGrpSpPr/>
            <p:nvPr/>
          </p:nvGrpSpPr>
          <p:grpSpPr>
            <a:xfrm>
              <a:off x="0" y="0"/>
              <a:ext cx="8049175" cy="7959758"/>
              <a:chOff x="0" y="0"/>
              <a:chExt cx="1589961" cy="1572298"/>
            </a:xfrm>
          </p:grpSpPr>
          <p:sp>
            <p:nvSpPr>
              <p:cNvPr id="4" name="Freeform 4"/>
              <p:cNvSpPr/>
              <p:nvPr/>
            </p:nvSpPr>
            <p:spPr>
              <a:xfrm>
                <a:off x="0" y="0"/>
                <a:ext cx="1589961" cy="1572298"/>
              </a:xfrm>
              <a:custGeom>
                <a:avLst/>
                <a:gdLst/>
                <a:ahLst/>
                <a:cxnLst/>
                <a:rect l="l" t="t" r="r" b="b"/>
                <a:pathLst>
                  <a:path w="1589961" h="1572298">
                    <a:moveTo>
                      <a:pt x="0" y="0"/>
                    </a:moveTo>
                    <a:lnTo>
                      <a:pt x="1589961" y="0"/>
                    </a:lnTo>
                    <a:lnTo>
                      <a:pt x="1589961" y="1572298"/>
                    </a:lnTo>
                    <a:lnTo>
                      <a:pt x="0" y="1572298"/>
                    </a:lnTo>
                    <a:close/>
                  </a:path>
                </a:pathLst>
              </a:custGeom>
              <a:solidFill>
                <a:srgbClr val="FFFFFF">
                  <a:alpha val="45882"/>
                </a:srgbClr>
              </a:solidFill>
            </p:spPr>
            <p:txBody>
              <a:bodyPr/>
              <a:lstStyle/>
              <a:p>
                <a:endParaRPr lang="en-IN"/>
              </a:p>
            </p:txBody>
          </p:sp>
          <p:sp>
            <p:nvSpPr>
              <p:cNvPr id="5" name="TextBox 5"/>
              <p:cNvSpPr txBox="1"/>
              <p:nvPr/>
            </p:nvSpPr>
            <p:spPr>
              <a:xfrm>
                <a:off x="0" y="-38100"/>
                <a:ext cx="1589961" cy="161039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873832" y="829123"/>
              <a:ext cx="8049175" cy="7959758"/>
              <a:chOff x="0" y="0"/>
              <a:chExt cx="1589961" cy="1572298"/>
            </a:xfrm>
          </p:grpSpPr>
          <p:sp>
            <p:nvSpPr>
              <p:cNvPr id="7" name="Freeform 7"/>
              <p:cNvSpPr/>
              <p:nvPr/>
            </p:nvSpPr>
            <p:spPr>
              <a:xfrm>
                <a:off x="0" y="0"/>
                <a:ext cx="1589961" cy="1572298"/>
              </a:xfrm>
              <a:custGeom>
                <a:avLst/>
                <a:gdLst/>
                <a:ahLst/>
                <a:cxnLst/>
                <a:rect l="l" t="t" r="r" b="b"/>
                <a:pathLst>
                  <a:path w="1589961" h="1572298">
                    <a:moveTo>
                      <a:pt x="0" y="0"/>
                    </a:moveTo>
                    <a:lnTo>
                      <a:pt x="1589961" y="0"/>
                    </a:lnTo>
                    <a:lnTo>
                      <a:pt x="1589961" y="1572298"/>
                    </a:lnTo>
                    <a:lnTo>
                      <a:pt x="0" y="1572298"/>
                    </a:lnTo>
                    <a:close/>
                  </a:path>
                </a:pathLst>
              </a:custGeom>
              <a:solidFill>
                <a:srgbClr val="FFFFFF">
                  <a:alpha val="45882"/>
                </a:srgbClr>
              </a:solidFill>
            </p:spPr>
            <p:txBody>
              <a:bodyPr/>
              <a:lstStyle/>
              <a:p>
                <a:endParaRPr lang="en-IN"/>
              </a:p>
            </p:txBody>
          </p:sp>
          <p:sp>
            <p:nvSpPr>
              <p:cNvPr id="8" name="TextBox 8"/>
              <p:cNvSpPr txBox="1"/>
              <p:nvPr/>
            </p:nvSpPr>
            <p:spPr>
              <a:xfrm>
                <a:off x="0" y="-38100"/>
                <a:ext cx="1589961" cy="161039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41276" y="1506521"/>
              <a:ext cx="8049175" cy="7959758"/>
              <a:chOff x="0" y="0"/>
              <a:chExt cx="1589961" cy="1572298"/>
            </a:xfrm>
          </p:grpSpPr>
          <p:sp>
            <p:nvSpPr>
              <p:cNvPr id="10" name="Freeform 10"/>
              <p:cNvSpPr/>
              <p:nvPr/>
            </p:nvSpPr>
            <p:spPr>
              <a:xfrm>
                <a:off x="0" y="0"/>
                <a:ext cx="1589961" cy="1572298"/>
              </a:xfrm>
              <a:custGeom>
                <a:avLst/>
                <a:gdLst/>
                <a:ahLst/>
                <a:cxnLst/>
                <a:rect l="l" t="t" r="r" b="b"/>
                <a:pathLst>
                  <a:path w="1589961" h="1572298">
                    <a:moveTo>
                      <a:pt x="0" y="0"/>
                    </a:moveTo>
                    <a:lnTo>
                      <a:pt x="1589961" y="0"/>
                    </a:lnTo>
                    <a:lnTo>
                      <a:pt x="1589961" y="1572298"/>
                    </a:lnTo>
                    <a:lnTo>
                      <a:pt x="0" y="1572298"/>
                    </a:lnTo>
                    <a:close/>
                  </a:path>
                </a:pathLst>
              </a:custGeom>
              <a:solidFill>
                <a:srgbClr val="FFFFFF">
                  <a:alpha val="45882"/>
                </a:srgbClr>
              </a:solidFill>
            </p:spPr>
            <p:txBody>
              <a:bodyPr/>
              <a:lstStyle/>
              <a:p>
                <a:endParaRPr lang="en-IN"/>
              </a:p>
            </p:txBody>
          </p:sp>
          <p:sp>
            <p:nvSpPr>
              <p:cNvPr id="11" name="TextBox 11"/>
              <p:cNvSpPr txBox="1"/>
              <p:nvPr/>
            </p:nvSpPr>
            <p:spPr>
              <a:xfrm>
                <a:off x="0" y="-38100"/>
                <a:ext cx="1589961" cy="1610398"/>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7686761" y="829123"/>
              <a:ext cx="1236246" cy="7959758"/>
              <a:chOff x="0" y="0"/>
              <a:chExt cx="244197" cy="1572298"/>
            </a:xfrm>
          </p:grpSpPr>
          <p:sp>
            <p:nvSpPr>
              <p:cNvPr id="13" name="Freeform 13"/>
              <p:cNvSpPr/>
              <p:nvPr/>
            </p:nvSpPr>
            <p:spPr>
              <a:xfrm>
                <a:off x="0" y="0"/>
                <a:ext cx="244197" cy="1572298"/>
              </a:xfrm>
              <a:custGeom>
                <a:avLst/>
                <a:gdLst/>
                <a:ahLst/>
                <a:cxnLst/>
                <a:rect l="l" t="t" r="r" b="b"/>
                <a:pathLst>
                  <a:path w="244197" h="1572298">
                    <a:moveTo>
                      <a:pt x="0" y="0"/>
                    </a:moveTo>
                    <a:lnTo>
                      <a:pt x="244197" y="0"/>
                    </a:lnTo>
                    <a:lnTo>
                      <a:pt x="244197" y="1572298"/>
                    </a:lnTo>
                    <a:lnTo>
                      <a:pt x="0" y="1572298"/>
                    </a:lnTo>
                    <a:close/>
                  </a:path>
                </a:pathLst>
              </a:custGeom>
              <a:solidFill>
                <a:srgbClr val="FF3131">
                  <a:alpha val="45882"/>
                </a:srgbClr>
              </a:solidFill>
            </p:spPr>
            <p:txBody>
              <a:bodyPr/>
              <a:lstStyle/>
              <a:p>
                <a:endParaRPr lang="en-IN"/>
              </a:p>
            </p:txBody>
          </p:sp>
          <p:sp>
            <p:nvSpPr>
              <p:cNvPr id="14" name="TextBox 14"/>
              <p:cNvSpPr txBox="1"/>
              <p:nvPr/>
            </p:nvSpPr>
            <p:spPr>
              <a:xfrm>
                <a:off x="0" y="-38100"/>
                <a:ext cx="244197" cy="1610398"/>
              </a:xfrm>
              <a:prstGeom prst="rect">
                <a:avLst/>
              </a:prstGeom>
            </p:spPr>
            <p:txBody>
              <a:bodyPr lIns="50800" tIns="50800" rIns="50800" bIns="50800" rtlCol="0" anchor="ctr"/>
              <a:lstStyle/>
              <a:p>
                <a:pPr algn="ctr">
                  <a:lnSpc>
                    <a:spcPts val="2659"/>
                  </a:lnSpc>
                </a:pPr>
                <a:endParaRPr/>
              </a:p>
            </p:txBody>
          </p:sp>
        </p:grpSp>
      </p:grpSp>
      <p:sp>
        <p:nvSpPr>
          <p:cNvPr id="15" name="Freeform 15"/>
          <p:cNvSpPr/>
          <p:nvPr/>
        </p:nvSpPr>
        <p:spPr>
          <a:xfrm>
            <a:off x="7666815" y="8135152"/>
            <a:ext cx="111987" cy="111987"/>
          </a:xfrm>
          <a:custGeom>
            <a:avLst/>
            <a:gdLst/>
            <a:ahLst/>
            <a:cxnLst/>
            <a:rect l="l" t="t" r="r" b="b"/>
            <a:pathLst>
              <a:path w="111987" h="111987">
                <a:moveTo>
                  <a:pt x="0" y="0"/>
                </a:moveTo>
                <a:lnTo>
                  <a:pt x="111986" y="0"/>
                </a:lnTo>
                <a:lnTo>
                  <a:pt x="111986" y="111987"/>
                </a:lnTo>
                <a:lnTo>
                  <a:pt x="0" y="11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6" name="Freeform 16"/>
          <p:cNvSpPr/>
          <p:nvPr/>
        </p:nvSpPr>
        <p:spPr>
          <a:xfrm>
            <a:off x="7819215" y="8287552"/>
            <a:ext cx="111987" cy="111987"/>
          </a:xfrm>
          <a:custGeom>
            <a:avLst/>
            <a:gdLst/>
            <a:ahLst/>
            <a:cxnLst/>
            <a:rect l="l" t="t" r="r" b="b"/>
            <a:pathLst>
              <a:path w="111987" h="111987">
                <a:moveTo>
                  <a:pt x="0" y="0"/>
                </a:moveTo>
                <a:lnTo>
                  <a:pt x="111986" y="0"/>
                </a:lnTo>
                <a:lnTo>
                  <a:pt x="111986" y="111987"/>
                </a:lnTo>
                <a:lnTo>
                  <a:pt x="0" y="11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7" name="Freeform 17"/>
          <p:cNvSpPr/>
          <p:nvPr/>
        </p:nvSpPr>
        <p:spPr>
          <a:xfrm>
            <a:off x="7971615" y="8439952"/>
            <a:ext cx="111987" cy="111987"/>
          </a:xfrm>
          <a:custGeom>
            <a:avLst/>
            <a:gdLst/>
            <a:ahLst/>
            <a:cxnLst/>
            <a:rect l="l" t="t" r="r" b="b"/>
            <a:pathLst>
              <a:path w="111987" h="111987">
                <a:moveTo>
                  <a:pt x="0" y="0"/>
                </a:moveTo>
                <a:lnTo>
                  <a:pt x="111986" y="0"/>
                </a:lnTo>
                <a:lnTo>
                  <a:pt x="111986" y="111987"/>
                </a:lnTo>
                <a:lnTo>
                  <a:pt x="0" y="11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8" name="Freeform 18"/>
          <p:cNvSpPr/>
          <p:nvPr/>
        </p:nvSpPr>
        <p:spPr>
          <a:xfrm>
            <a:off x="8276415" y="8744752"/>
            <a:ext cx="111987" cy="111987"/>
          </a:xfrm>
          <a:custGeom>
            <a:avLst/>
            <a:gdLst/>
            <a:ahLst/>
            <a:cxnLst/>
            <a:rect l="l" t="t" r="r" b="b"/>
            <a:pathLst>
              <a:path w="111987" h="111987">
                <a:moveTo>
                  <a:pt x="0" y="0"/>
                </a:moveTo>
                <a:lnTo>
                  <a:pt x="111986" y="0"/>
                </a:lnTo>
                <a:lnTo>
                  <a:pt x="111986" y="111987"/>
                </a:lnTo>
                <a:lnTo>
                  <a:pt x="0" y="11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9" name="Freeform 19"/>
          <p:cNvSpPr/>
          <p:nvPr/>
        </p:nvSpPr>
        <p:spPr>
          <a:xfrm>
            <a:off x="8428815" y="8897152"/>
            <a:ext cx="111987" cy="111987"/>
          </a:xfrm>
          <a:custGeom>
            <a:avLst/>
            <a:gdLst/>
            <a:ahLst/>
            <a:cxnLst/>
            <a:rect l="l" t="t" r="r" b="b"/>
            <a:pathLst>
              <a:path w="111987" h="111987">
                <a:moveTo>
                  <a:pt x="0" y="0"/>
                </a:moveTo>
                <a:lnTo>
                  <a:pt x="111986" y="0"/>
                </a:lnTo>
                <a:lnTo>
                  <a:pt x="111986" y="111987"/>
                </a:lnTo>
                <a:lnTo>
                  <a:pt x="0" y="11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0" name="Freeform 20"/>
          <p:cNvSpPr/>
          <p:nvPr/>
        </p:nvSpPr>
        <p:spPr>
          <a:xfrm>
            <a:off x="8581215" y="9049552"/>
            <a:ext cx="111987" cy="111987"/>
          </a:xfrm>
          <a:custGeom>
            <a:avLst/>
            <a:gdLst/>
            <a:ahLst/>
            <a:cxnLst/>
            <a:rect l="l" t="t" r="r" b="b"/>
            <a:pathLst>
              <a:path w="111987" h="111987">
                <a:moveTo>
                  <a:pt x="0" y="0"/>
                </a:moveTo>
                <a:lnTo>
                  <a:pt x="111986" y="0"/>
                </a:lnTo>
                <a:lnTo>
                  <a:pt x="111986" y="111987"/>
                </a:lnTo>
                <a:lnTo>
                  <a:pt x="0" y="11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21" name="Group 21"/>
          <p:cNvGrpSpPr/>
          <p:nvPr/>
        </p:nvGrpSpPr>
        <p:grpSpPr>
          <a:xfrm rot="5400000">
            <a:off x="5684569" y="5506282"/>
            <a:ext cx="1236134" cy="662971"/>
            <a:chOff x="0" y="0"/>
            <a:chExt cx="1207521" cy="647625"/>
          </a:xfrm>
        </p:grpSpPr>
        <p:sp>
          <p:nvSpPr>
            <p:cNvPr id="22" name="Freeform 22"/>
            <p:cNvSpPr/>
            <p:nvPr/>
          </p:nvSpPr>
          <p:spPr>
            <a:xfrm>
              <a:off x="0" y="0"/>
              <a:ext cx="1207521" cy="647625"/>
            </a:xfrm>
            <a:custGeom>
              <a:avLst/>
              <a:gdLst/>
              <a:ahLst/>
              <a:cxnLst/>
              <a:rect l="l" t="t" r="r" b="b"/>
              <a:pathLst>
                <a:path w="1207521" h="647625">
                  <a:moveTo>
                    <a:pt x="0" y="323812"/>
                  </a:moveTo>
                  <a:lnTo>
                    <a:pt x="406400" y="0"/>
                  </a:lnTo>
                  <a:lnTo>
                    <a:pt x="406400" y="203200"/>
                  </a:lnTo>
                  <a:lnTo>
                    <a:pt x="1207521" y="203200"/>
                  </a:lnTo>
                  <a:lnTo>
                    <a:pt x="1207521" y="444425"/>
                  </a:lnTo>
                  <a:lnTo>
                    <a:pt x="406400" y="444425"/>
                  </a:lnTo>
                  <a:lnTo>
                    <a:pt x="406400" y="647625"/>
                  </a:lnTo>
                  <a:lnTo>
                    <a:pt x="0" y="323812"/>
                  </a:lnTo>
                  <a:close/>
                </a:path>
              </a:pathLst>
            </a:custGeom>
            <a:solidFill>
              <a:srgbClr val="FF3131"/>
            </a:solidFill>
          </p:spPr>
          <p:txBody>
            <a:bodyPr/>
            <a:lstStyle/>
            <a:p>
              <a:endParaRPr lang="en-IN"/>
            </a:p>
          </p:txBody>
        </p:sp>
        <p:sp>
          <p:nvSpPr>
            <p:cNvPr id="23" name="TextBox 23"/>
            <p:cNvSpPr txBox="1"/>
            <p:nvPr/>
          </p:nvSpPr>
          <p:spPr>
            <a:xfrm>
              <a:off x="101600" y="165100"/>
              <a:ext cx="1105921" cy="279325"/>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Method: Activation Steering</a:t>
            </a:r>
          </a:p>
        </p:txBody>
      </p:sp>
      <p:sp>
        <p:nvSpPr>
          <p:cNvPr id="25" name="TextBox 25"/>
          <p:cNvSpPr txBox="1"/>
          <p:nvPr/>
        </p:nvSpPr>
        <p:spPr>
          <a:xfrm>
            <a:off x="1028700" y="4389510"/>
            <a:ext cx="5473961" cy="753990"/>
          </a:xfrm>
          <a:prstGeom prst="rect">
            <a:avLst/>
          </a:prstGeom>
        </p:spPr>
        <p:txBody>
          <a:bodyPr lIns="0" tIns="0" rIns="0" bIns="0" rtlCol="0" anchor="t">
            <a:spAutoFit/>
          </a:bodyPr>
          <a:lstStyle/>
          <a:p>
            <a:pPr algn="ctr">
              <a:lnSpc>
                <a:spcPts val="6220"/>
              </a:lnSpc>
              <a:spcBef>
                <a:spcPct val="0"/>
              </a:spcBef>
            </a:pPr>
            <a:r>
              <a:rPr lang="en-US" sz="4443">
                <a:solidFill>
                  <a:srgbClr val="FFFFFF"/>
                </a:solidFill>
                <a:latin typeface="Lexend Deca"/>
                <a:ea typeface="Lexend Deca"/>
                <a:cs typeface="Lexend Deca"/>
                <a:sym typeface="Lexend Deca"/>
              </a:rPr>
              <a:t>[INST] ... [/INST] (</a:t>
            </a:r>
            <a:r>
              <a:rPr lang="en-US" sz="4443">
                <a:solidFill>
                  <a:srgbClr val="FF3131"/>
                </a:solidFill>
                <a:latin typeface="Lexend Deca"/>
                <a:ea typeface="Lexend Deca"/>
                <a:cs typeface="Lexend Deca"/>
                <a:sym typeface="Lexend Deca"/>
              </a:rPr>
              <a:t>A</a:t>
            </a:r>
          </a:p>
        </p:txBody>
      </p:sp>
      <p:sp>
        <p:nvSpPr>
          <p:cNvPr id="26" name="TextBox 26"/>
          <p:cNvSpPr txBox="1"/>
          <p:nvPr/>
        </p:nvSpPr>
        <p:spPr>
          <a:xfrm>
            <a:off x="13615419" y="1851099"/>
            <a:ext cx="4390946" cy="1122185"/>
          </a:xfrm>
          <a:prstGeom prst="rect">
            <a:avLst/>
          </a:prstGeom>
        </p:spPr>
        <p:txBody>
          <a:bodyPr lIns="0" tIns="0" rIns="0" bIns="0" rtlCol="0" anchor="t">
            <a:spAutoFit/>
          </a:bodyPr>
          <a:lstStyle/>
          <a:p>
            <a:pPr algn="ctr">
              <a:lnSpc>
                <a:spcPts val="4580"/>
              </a:lnSpc>
            </a:pPr>
            <a:r>
              <a:rPr lang="en-US" sz="3271">
                <a:solidFill>
                  <a:srgbClr val="FFFFFF"/>
                </a:solidFill>
                <a:latin typeface="Lexend Deca"/>
                <a:ea typeface="Lexend Deca"/>
                <a:cs typeface="Lexend Deca"/>
                <a:sym typeface="Lexend Deca"/>
              </a:rPr>
              <a:t>Last Token Activation</a:t>
            </a:r>
          </a:p>
          <a:p>
            <a:pPr algn="ctr">
              <a:lnSpc>
                <a:spcPts val="4580"/>
              </a:lnSpc>
              <a:spcBef>
                <a:spcPct val="0"/>
              </a:spcBef>
            </a:pPr>
            <a:r>
              <a:rPr lang="en-US" sz="3271">
                <a:solidFill>
                  <a:srgbClr val="FFFFFF"/>
                </a:solidFill>
                <a:latin typeface="Lexend Deca"/>
                <a:ea typeface="Lexend Deca"/>
                <a:cs typeface="Lexend Deca"/>
                <a:sym typeface="Lexend Deca"/>
              </a:rPr>
              <a:t>at Layer k</a:t>
            </a:r>
          </a:p>
        </p:txBody>
      </p:sp>
      <p:sp>
        <p:nvSpPr>
          <p:cNvPr id="27" name="TextBox 27"/>
          <p:cNvSpPr txBox="1"/>
          <p:nvPr/>
        </p:nvSpPr>
        <p:spPr>
          <a:xfrm>
            <a:off x="7419246" y="9382125"/>
            <a:ext cx="1395809"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layer 1</a:t>
            </a:r>
          </a:p>
        </p:txBody>
      </p:sp>
      <p:sp>
        <p:nvSpPr>
          <p:cNvPr id="28" name="TextBox 28"/>
          <p:cNvSpPr txBox="1"/>
          <p:nvPr/>
        </p:nvSpPr>
        <p:spPr>
          <a:xfrm>
            <a:off x="6464561" y="8600199"/>
            <a:ext cx="1425178"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layer k</a:t>
            </a:r>
          </a:p>
        </p:txBody>
      </p:sp>
      <p:sp>
        <p:nvSpPr>
          <p:cNvPr id="29" name="TextBox 29"/>
          <p:cNvSpPr txBox="1"/>
          <p:nvPr/>
        </p:nvSpPr>
        <p:spPr>
          <a:xfrm>
            <a:off x="5774235" y="7859562"/>
            <a:ext cx="1522313"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layer 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a:off x="5814671" y="5143500"/>
            <a:ext cx="5885472" cy="2747670"/>
            <a:chOff x="0" y="0"/>
            <a:chExt cx="7847297" cy="3663560"/>
          </a:xfrm>
        </p:grpSpPr>
        <p:sp>
          <p:nvSpPr>
            <p:cNvPr id="3" name="Freeform 3"/>
            <p:cNvSpPr/>
            <p:nvPr/>
          </p:nvSpPr>
          <p:spPr>
            <a:xfrm flipH="1">
              <a:off x="2096666" y="0"/>
              <a:ext cx="3653968" cy="3653968"/>
            </a:xfrm>
            <a:custGeom>
              <a:avLst/>
              <a:gdLst/>
              <a:ahLst/>
              <a:cxnLst/>
              <a:rect l="l" t="t" r="r" b="b"/>
              <a:pathLst>
                <a:path w="3653968" h="3653968">
                  <a:moveTo>
                    <a:pt x="3653968" y="0"/>
                  </a:moveTo>
                  <a:lnTo>
                    <a:pt x="0" y="0"/>
                  </a:lnTo>
                  <a:lnTo>
                    <a:pt x="0" y="3653968"/>
                  </a:lnTo>
                  <a:lnTo>
                    <a:pt x="3653968" y="3653968"/>
                  </a:lnTo>
                  <a:lnTo>
                    <a:pt x="365396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5750631" y="2868471"/>
              <a:ext cx="2096666" cy="795089"/>
            </a:xfrm>
            <a:prstGeom prst="rect">
              <a:avLst/>
            </a:prstGeom>
          </p:spPr>
          <p:txBody>
            <a:bodyPr wrap="square" lIns="0" tIns="0" rIns="0" bIns="0" rtlCol="0" anchor="t">
              <a:spAutoFit/>
            </a:bodyPr>
            <a:lstStyle/>
            <a:p>
              <a:pPr algn="ctr">
                <a:lnSpc>
                  <a:spcPts val="5040"/>
                </a:lnSpc>
                <a:spcBef>
                  <a:spcPct val="0"/>
                </a:spcBef>
              </a:pPr>
              <a:r>
                <a:rPr lang="en-US" sz="3600" dirty="0">
                  <a:solidFill>
                    <a:srgbClr val="FFFFF9"/>
                  </a:solidFill>
                  <a:latin typeface="Glacial Indifference"/>
                  <a:ea typeface="Glacial Indifference"/>
                  <a:cs typeface="Glacial Indifference"/>
                  <a:sym typeface="Glacial Indifference"/>
                </a:rPr>
                <a:t>Memory</a:t>
              </a:r>
            </a:p>
          </p:txBody>
        </p:sp>
        <p:sp>
          <p:nvSpPr>
            <p:cNvPr id="5" name="TextBox 5"/>
            <p:cNvSpPr txBox="1"/>
            <p:nvPr/>
          </p:nvSpPr>
          <p:spPr>
            <a:xfrm>
              <a:off x="0" y="2868470"/>
              <a:ext cx="2305505" cy="795089"/>
            </a:xfrm>
            <a:prstGeom prst="rect">
              <a:avLst/>
            </a:prstGeom>
          </p:spPr>
          <p:txBody>
            <a:bodyPr wrap="square" lIns="0" tIns="0" rIns="0" bIns="0" rtlCol="0" anchor="t">
              <a:spAutoFit/>
            </a:bodyPr>
            <a:lstStyle/>
            <a:p>
              <a:pPr algn="ctr">
                <a:lnSpc>
                  <a:spcPts val="5040"/>
                </a:lnSpc>
                <a:spcBef>
                  <a:spcPct val="0"/>
                </a:spcBef>
              </a:pPr>
              <a:r>
                <a:rPr lang="en-US" sz="3600" dirty="0">
                  <a:solidFill>
                    <a:srgbClr val="FFFFF9"/>
                  </a:solidFill>
                  <a:latin typeface="Glacial Indifference"/>
                  <a:ea typeface="Glacial Indifference"/>
                  <a:cs typeface="Glacial Indifference"/>
                  <a:sym typeface="Glacial Indifference"/>
                </a:rPr>
                <a:t>Context</a:t>
              </a:r>
            </a:p>
          </p:txBody>
        </p:sp>
      </p:grpSp>
      <p:sp>
        <p:nvSpPr>
          <p:cNvPr id="6" name="TextBox 6"/>
          <p:cNvSpPr txBox="1"/>
          <p:nvPr/>
        </p:nvSpPr>
        <p:spPr>
          <a:xfrm>
            <a:off x="1028700" y="617024"/>
            <a:ext cx="15429069"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Problem Statement</a:t>
            </a:r>
          </a:p>
        </p:txBody>
      </p:sp>
      <p:sp>
        <p:nvSpPr>
          <p:cNvPr id="7" name="TextBox 7"/>
          <p:cNvSpPr txBox="1"/>
          <p:nvPr/>
        </p:nvSpPr>
        <p:spPr>
          <a:xfrm>
            <a:off x="1327515" y="2287401"/>
            <a:ext cx="14831439" cy="1287145"/>
          </a:xfrm>
          <a:prstGeom prst="rect">
            <a:avLst/>
          </a:prstGeom>
        </p:spPr>
        <p:txBody>
          <a:bodyPr lIns="0" tIns="0" rIns="0" bIns="0" rtlCol="0" anchor="t">
            <a:spAutoFit/>
          </a:bodyPr>
          <a:lstStyle/>
          <a:p>
            <a:pPr algn="ctr">
              <a:lnSpc>
                <a:spcPts val="5179"/>
              </a:lnSpc>
              <a:spcBef>
                <a:spcPct val="0"/>
              </a:spcBef>
            </a:pPr>
            <a:r>
              <a:rPr lang="en-US" sz="3699" i="1">
                <a:solidFill>
                  <a:srgbClr val="FFFFFF"/>
                </a:solidFill>
                <a:latin typeface="Lexend Deca"/>
                <a:ea typeface="Lexend Deca"/>
                <a:cs typeface="Lexend Deca"/>
                <a:sym typeface="Lexend Deca"/>
              </a:rPr>
              <a:t>Develop a mechanism for an LLM to flexibly change its focus between </a:t>
            </a:r>
            <a:r>
              <a:rPr lang="en-US" sz="3699" i="1">
                <a:solidFill>
                  <a:srgbClr val="FFDE59"/>
                </a:solidFill>
                <a:latin typeface="Lexend Deca"/>
                <a:ea typeface="Lexend Deca"/>
                <a:cs typeface="Lexend Deca"/>
                <a:sym typeface="Lexend Deca"/>
              </a:rPr>
              <a:t>CONTEXT </a:t>
            </a:r>
            <a:r>
              <a:rPr lang="en-US" sz="3699" i="1">
                <a:solidFill>
                  <a:srgbClr val="FFFFFF"/>
                </a:solidFill>
                <a:latin typeface="Lexend Deca"/>
                <a:ea typeface="Lexend Deca"/>
                <a:cs typeface="Lexend Deca"/>
                <a:sym typeface="Lexend Deca"/>
              </a:rPr>
              <a:t>and </a:t>
            </a:r>
            <a:r>
              <a:rPr lang="en-US" sz="3699" i="1">
                <a:solidFill>
                  <a:srgbClr val="FFDE59"/>
                </a:solidFill>
                <a:latin typeface="Lexend Deca"/>
                <a:ea typeface="Lexend Deca"/>
                <a:cs typeface="Lexend Deca"/>
                <a:sym typeface="Lexend Deca"/>
              </a:rPr>
              <a:t>MEMORY </a:t>
            </a:r>
            <a:r>
              <a:rPr lang="en-US" sz="3699" i="1">
                <a:solidFill>
                  <a:srgbClr val="FFFFFF"/>
                </a:solidFill>
                <a:latin typeface="Lexend Deca"/>
                <a:ea typeface="Lexend Deca"/>
                <a:cs typeface="Lexend Deca"/>
                <a:sym typeface="Lexend Deca"/>
              </a:rPr>
              <a:t>as per the user’s requirements.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0B081D"/>
        </a:solidFill>
        <a:effectLst/>
      </p:bgPr>
    </p:bg>
    <p:spTree>
      <p:nvGrpSpPr>
        <p:cNvPr id="1" name=""/>
        <p:cNvGrpSpPr/>
        <p:nvPr/>
      </p:nvGrpSpPr>
      <p:grpSpPr>
        <a:xfrm>
          <a:off x="0" y="0"/>
          <a:ext cx="0" cy="0"/>
          <a:chOff x="0" y="0"/>
          <a:chExt cx="0" cy="0"/>
        </a:xfrm>
      </p:grpSpPr>
      <p:sp>
        <p:nvSpPr>
          <p:cNvPr id="2" name="TextBox 2"/>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Method: Activation Steering</a:t>
            </a:r>
          </a:p>
        </p:txBody>
      </p:sp>
      <p:sp>
        <p:nvSpPr>
          <p:cNvPr id="3" name="TextBox 3"/>
          <p:cNvSpPr txBox="1"/>
          <p:nvPr/>
        </p:nvSpPr>
        <p:spPr>
          <a:xfrm>
            <a:off x="1034040" y="4389510"/>
            <a:ext cx="5463282" cy="753921"/>
          </a:xfrm>
          <a:prstGeom prst="rect">
            <a:avLst/>
          </a:prstGeom>
        </p:spPr>
        <p:txBody>
          <a:bodyPr lIns="0" tIns="0" rIns="0" bIns="0" rtlCol="0" anchor="t">
            <a:spAutoFit/>
          </a:bodyPr>
          <a:lstStyle/>
          <a:p>
            <a:pPr algn="ctr">
              <a:lnSpc>
                <a:spcPts val="6220"/>
              </a:lnSpc>
              <a:spcBef>
                <a:spcPct val="0"/>
              </a:spcBef>
            </a:pPr>
            <a:r>
              <a:rPr lang="en-US" sz="4443">
                <a:solidFill>
                  <a:srgbClr val="FFFFFF"/>
                </a:solidFill>
                <a:latin typeface="Lexend Deca"/>
                <a:ea typeface="Lexend Deca"/>
                <a:cs typeface="Lexend Deca"/>
                <a:sym typeface="Lexend Deca"/>
              </a:rPr>
              <a:t>[INST] ... [/INST] (</a:t>
            </a:r>
            <a:r>
              <a:rPr lang="en-US" sz="4443">
                <a:solidFill>
                  <a:srgbClr val="1893F8"/>
                </a:solidFill>
                <a:latin typeface="Lexend Deca"/>
                <a:ea typeface="Lexend Deca"/>
                <a:cs typeface="Lexend Deca"/>
                <a:sym typeface="Lexend Deca"/>
              </a:rPr>
              <a:t>B</a:t>
            </a:r>
          </a:p>
        </p:txBody>
      </p:sp>
      <p:grpSp>
        <p:nvGrpSpPr>
          <p:cNvPr id="4" name="Group 4"/>
          <p:cNvGrpSpPr/>
          <p:nvPr/>
        </p:nvGrpSpPr>
        <p:grpSpPr>
          <a:xfrm>
            <a:off x="7419246" y="2158591"/>
            <a:ext cx="6036881" cy="5969818"/>
            <a:chOff x="0" y="0"/>
            <a:chExt cx="1589961" cy="1572298"/>
          </a:xfrm>
        </p:grpSpPr>
        <p:sp>
          <p:nvSpPr>
            <p:cNvPr id="5" name="Freeform 5"/>
            <p:cNvSpPr/>
            <p:nvPr/>
          </p:nvSpPr>
          <p:spPr>
            <a:xfrm>
              <a:off x="0" y="0"/>
              <a:ext cx="1589961" cy="1572298"/>
            </a:xfrm>
            <a:custGeom>
              <a:avLst/>
              <a:gdLst/>
              <a:ahLst/>
              <a:cxnLst/>
              <a:rect l="l" t="t" r="r" b="b"/>
              <a:pathLst>
                <a:path w="1589961" h="1572298">
                  <a:moveTo>
                    <a:pt x="0" y="0"/>
                  </a:moveTo>
                  <a:lnTo>
                    <a:pt x="1589961" y="0"/>
                  </a:lnTo>
                  <a:lnTo>
                    <a:pt x="1589961" y="1572298"/>
                  </a:lnTo>
                  <a:lnTo>
                    <a:pt x="0" y="1572298"/>
                  </a:lnTo>
                  <a:close/>
                </a:path>
              </a:pathLst>
            </a:custGeom>
            <a:solidFill>
              <a:srgbClr val="FFFFFF">
                <a:alpha val="45882"/>
              </a:srgbClr>
            </a:solidFill>
          </p:spPr>
          <p:txBody>
            <a:bodyPr/>
            <a:lstStyle/>
            <a:p>
              <a:endParaRPr lang="en-IN"/>
            </a:p>
          </p:txBody>
        </p:sp>
        <p:sp>
          <p:nvSpPr>
            <p:cNvPr id="6" name="TextBox 6"/>
            <p:cNvSpPr txBox="1"/>
            <p:nvPr/>
          </p:nvSpPr>
          <p:spPr>
            <a:xfrm>
              <a:off x="0" y="-38100"/>
              <a:ext cx="1589961" cy="161039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8074620" y="2780433"/>
            <a:ext cx="6036881" cy="5969818"/>
            <a:chOff x="0" y="0"/>
            <a:chExt cx="1589961" cy="1572298"/>
          </a:xfrm>
        </p:grpSpPr>
        <p:sp>
          <p:nvSpPr>
            <p:cNvPr id="8" name="Freeform 8"/>
            <p:cNvSpPr/>
            <p:nvPr/>
          </p:nvSpPr>
          <p:spPr>
            <a:xfrm>
              <a:off x="0" y="0"/>
              <a:ext cx="1589961" cy="1572298"/>
            </a:xfrm>
            <a:custGeom>
              <a:avLst/>
              <a:gdLst/>
              <a:ahLst/>
              <a:cxnLst/>
              <a:rect l="l" t="t" r="r" b="b"/>
              <a:pathLst>
                <a:path w="1589961" h="1572298">
                  <a:moveTo>
                    <a:pt x="0" y="0"/>
                  </a:moveTo>
                  <a:lnTo>
                    <a:pt x="1589961" y="0"/>
                  </a:lnTo>
                  <a:lnTo>
                    <a:pt x="1589961" y="1572298"/>
                  </a:lnTo>
                  <a:lnTo>
                    <a:pt x="0" y="1572298"/>
                  </a:lnTo>
                  <a:close/>
                </a:path>
              </a:pathLst>
            </a:custGeom>
            <a:solidFill>
              <a:srgbClr val="FFFFFF">
                <a:alpha val="45882"/>
              </a:srgbClr>
            </a:solidFill>
          </p:spPr>
          <p:txBody>
            <a:bodyPr/>
            <a:lstStyle/>
            <a:p>
              <a:endParaRPr lang="en-IN"/>
            </a:p>
          </p:txBody>
        </p:sp>
        <p:sp>
          <p:nvSpPr>
            <p:cNvPr id="9" name="TextBox 9"/>
            <p:cNvSpPr txBox="1"/>
            <p:nvPr/>
          </p:nvSpPr>
          <p:spPr>
            <a:xfrm>
              <a:off x="0" y="-38100"/>
              <a:ext cx="1589961" cy="161039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8650203" y="3288482"/>
            <a:ext cx="6036881" cy="5969818"/>
            <a:chOff x="0" y="0"/>
            <a:chExt cx="1589961" cy="1572298"/>
          </a:xfrm>
        </p:grpSpPr>
        <p:sp>
          <p:nvSpPr>
            <p:cNvPr id="11" name="Freeform 11"/>
            <p:cNvSpPr/>
            <p:nvPr/>
          </p:nvSpPr>
          <p:spPr>
            <a:xfrm>
              <a:off x="0" y="0"/>
              <a:ext cx="1589961" cy="1572298"/>
            </a:xfrm>
            <a:custGeom>
              <a:avLst/>
              <a:gdLst/>
              <a:ahLst/>
              <a:cxnLst/>
              <a:rect l="l" t="t" r="r" b="b"/>
              <a:pathLst>
                <a:path w="1589961" h="1572298">
                  <a:moveTo>
                    <a:pt x="0" y="0"/>
                  </a:moveTo>
                  <a:lnTo>
                    <a:pt x="1589961" y="0"/>
                  </a:lnTo>
                  <a:lnTo>
                    <a:pt x="1589961" y="1572298"/>
                  </a:lnTo>
                  <a:lnTo>
                    <a:pt x="0" y="1572298"/>
                  </a:lnTo>
                  <a:close/>
                </a:path>
              </a:pathLst>
            </a:custGeom>
            <a:solidFill>
              <a:srgbClr val="FFFFFF">
                <a:alpha val="45882"/>
              </a:srgbClr>
            </a:solidFill>
          </p:spPr>
          <p:txBody>
            <a:bodyPr/>
            <a:lstStyle/>
            <a:p>
              <a:endParaRPr lang="en-IN"/>
            </a:p>
          </p:txBody>
        </p:sp>
        <p:sp>
          <p:nvSpPr>
            <p:cNvPr id="12" name="TextBox 12"/>
            <p:cNvSpPr txBox="1"/>
            <p:nvPr/>
          </p:nvSpPr>
          <p:spPr>
            <a:xfrm>
              <a:off x="0" y="-38100"/>
              <a:ext cx="1589961" cy="1610398"/>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3184317" y="2780433"/>
            <a:ext cx="927185" cy="5969818"/>
            <a:chOff x="0" y="0"/>
            <a:chExt cx="244197" cy="1572298"/>
          </a:xfrm>
        </p:grpSpPr>
        <p:sp>
          <p:nvSpPr>
            <p:cNvPr id="14" name="Freeform 14"/>
            <p:cNvSpPr/>
            <p:nvPr/>
          </p:nvSpPr>
          <p:spPr>
            <a:xfrm>
              <a:off x="0" y="0"/>
              <a:ext cx="244197" cy="1572298"/>
            </a:xfrm>
            <a:custGeom>
              <a:avLst/>
              <a:gdLst/>
              <a:ahLst/>
              <a:cxnLst/>
              <a:rect l="l" t="t" r="r" b="b"/>
              <a:pathLst>
                <a:path w="244197" h="1572298">
                  <a:moveTo>
                    <a:pt x="0" y="0"/>
                  </a:moveTo>
                  <a:lnTo>
                    <a:pt x="244197" y="0"/>
                  </a:lnTo>
                  <a:lnTo>
                    <a:pt x="244197" y="1572298"/>
                  </a:lnTo>
                  <a:lnTo>
                    <a:pt x="0" y="1572298"/>
                  </a:lnTo>
                  <a:close/>
                </a:path>
              </a:pathLst>
            </a:custGeom>
            <a:solidFill>
              <a:srgbClr val="1893F8">
                <a:alpha val="45882"/>
              </a:srgbClr>
            </a:solidFill>
          </p:spPr>
          <p:txBody>
            <a:bodyPr/>
            <a:lstStyle/>
            <a:p>
              <a:endParaRPr lang="en-IN"/>
            </a:p>
          </p:txBody>
        </p:sp>
        <p:sp>
          <p:nvSpPr>
            <p:cNvPr id="15" name="TextBox 15"/>
            <p:cNvSpPr txBox="1"/>
            <p:nvPr/>
          </p:nvSpPr>
          <p:spPr>
            <a:xfrm>
              <a:off x="0" y="-38100"/>
              <a:ext cx="244197" cy="1610398"/>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3615419" y="1851099"/>
            <a:ext cx="4390946" cy="1122185"/>
          </a:xfrm>
          <a:prstGeom prst="rect">
            <a:avLst/>
          </a:prstGeom>
        </p:spPr>
        <p:txBody>
          <a:bodyPr lIns="0" tIns="0" rIns="0" bIns="0" rtlCol="0" anchor="t">
            <a:spAutoFit/>
          </a:bodyPr>
          <a:lstStyle/>
          <a:p>
            <a:pPr algn="ctr">
              <a:lnSpc>
                <a:spcPts val="4580"/>
              </a:lnSpc>
            </a:pPr>
            <a:r>
              <a:rPr lang="en-US" sz="3271">
                <a:solidFill>
                  <a:srgbClr val="FFFFFF"/>
                </a:solidFill>
                <a:latin typeface="Lexend Deca"/>
                <a:ea typeface="Lexend Deca"/>
                <a:cs typeface="Lexend Deca"/>
                <a:sym typeface="Lexend Deca"/>
              </a:rPr>
              <a:t>Last Token Activation</a:t>
            </a:r>
          </a:p>
          <a:p>
            <a:pPr algn="ctr">
              <a:lnSpc>
                <a:spcPts val="4580"/>
              </a:lnSpc>
              <a:spcBef>
                <a:spcPct val="0"/>
              </a:spcBef>
            </a:pPr>
            <a:r>
              <a:rPr lang="en-US" sz="3271">
                <a:solidFill>
                  <a:srgbClr val="FFFFFF"/>
                </a:solidFill>
                <a:latin typeface="Lexend Deca"/>
                <a:ea typeface="Lexend Deca"/>
                <a:cs typeface="Lexend Deca"/>
                <a:sym typeface="Lexend Deca"/>
              </a:rPr>
              <a:t>at Layer k</a:t>
            </a:r>
          </a:p>
        </p:txBody>
      </p:sp>
      <p:sp>
        <p:nvSpPr>
          <p:cNvPr id="17" name="Freeform 17"/>
          <p:cNvSpPr/>
          <p:nvPr/>
        </p:nvSpPr>
        <p:spPr>
          <a:xfrm>
            <a:off x="7666815" y="8135152"/>
            <a:ext cx="111987" cy="111987"/>
          </a:xfrm>
          <a:custGeom>
            <a:avLst/>
            <a:gdLst/>
            <a:ahLst/>
            <a:cxnLst/>
            <a:rect l="l" t="t" r="r" b="b"/>
            <a:pathLst>
              <a:path w="111987" h="111987">
                <a:moveTo>
                  <a:pt x="0" y="0"/>
                </a:moveTo>
                <a:lnTo>
                  <a:pt x="111986" y="0"/>
                </a:lnTo>
                <a:lnTo>
                  <a:pt x="111986" y="111987"/>
                </a:lnTo>
                <a:lnTo>
                  <a:pt x="0" y="11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8" name="Freeform 18"/>
          <p:cNvSpPr/>
          <p:nvPr/>
        </p:nvSpPr>
        <p:spPr>
          <a:xfrm>
            <a:off x="7819215" y="8287552"/>
            <a:ext cx="111987" cy="111987"/>
          </a:xfrm>
          <a:custGeom>
            <a:avLst/>
            <a:gdLst/>
            <a:ahLst/>
            <a:cxnLst/>
            <a:rect l="l" t="t" r="r" b="b"/>
            <a:pathLst>
              <a:path w="111987" h="111987">
                <a:moveTo>
                  <a:pt x="0" y="0"/>
                </a:moveTo>
                <a:lnTo>
                  <a:pt x="111986" y="0"/>
                </a:lnTo>
                <a:lnTo>
                  <a:pt x="111986" y="111987"/>
                </a:lnTo>
                <a:lnTo>
                  <a:pt x="0" y="11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9" name="Freeform 19"/>
          <p:cNvSpPr/>
          <p:nvPr/>
        </p:nvSpPr>
        <p:spPr>
          <a:xfrm>
            <a:off x="7971615" y="8439952"/>
            <a:ext cx="111987" cy="111987"/>
          </a:xfrm>
          <a:custGeom>
            <a:avLst/>
            <a:gdLst/>
            <a:ahLst/>
            <a:cxnLst/>
            <a:rect l="l" t="t" r="r" b="b"/>
            <a:pathLst>
              <a:path w="111987" h="111987">
                <a:moveTo>
                  <a:pt x="0" y="0"/>
                </a:moveTo>
                <a:lnTo>
                  <a:pt x="111986" y="0"/>
                </a:lnTo>
                <a:lnTo>
                  <a:pt x="111986" y="111987"/>
                </a:lnTo>
                <a:lnTo>
                  <a:pt x="0" y="11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0" name="Freeform 20"/>
          <p:cNvSpPr/>
          <p:nvPr/>
        </p:nvSpPr>
        <p:spPr>
          <a:xfrm>
            <a:off x="8276415" y="8744752"/>
            <a:ext cx="111987" cy="111987"/>
          </a:xfrm>
          <a:custGeom>
            <a:avLst/>
            <a:gdLst/>
            <a:ahLst/>
            <a:cxnLst/>
            <a:rect l="l" t="t" r="r" b="b"/>
            <a:pathLst>
              <a:path w="111987" h="111987">
                <a:moveTo>
                  <a:pt x="0" y="0"/>
                </a:moveTo>
                <a:lnTo>
                  <a:pt x="111986" y="0"/>
                </a:lnTo>
                <a:lnTo>
                  <a:pt x="111986" y="111987"/>
                </a:lnTo>
                <a:lnTo>
                  <a:pt x="0" y="11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1" name="Freeform 21"/>
          <p:cNvSpPr/>
          <p:nvPr/>
        </p:nvSpPr>
        <p:spPr>
          <a:xfrm>
            <a:off x="8428815" y="8897152"/>
            <a:ext cx="111987" cy="111987"/>
          </a:xfrm>
          <a:custGeom>
            <a:avLst/>
            <a:gdLst/>
            <a:ahLst/>
            <a:cxnLst/>
            <a:rect l="l" t="t" r="r" b="b"/>
            <a:pathLst>
              <a:path w="111987" h="111987">
                <a:moveTo>
                  <a:pt x="0" y="0"/>
                </a:moveTo>
                <a:lnTo>
                  <a:pt x="111986" y="0"/>
                </a:lnTo>
                <a:lnTo>
                  <a:pt x="111986" y="111987"/>
                </a:lnTo>
                <a:lnTo>
                  <a:pt x="0" y="11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2" name="Freeform 22"/>
          <p:cNvSpPr/>
          <p:nvPr/>
        </p:nvSpPr>
        <p:spPr>
          <a:xfrm>
            <a:off x="8581215" y="9049552"/>
            <a:ext cx="111987" cy="111987"/>
          </a:xfrm>
          <a:custGeom>
            <a:avLst/>
            <a:gdLst/>
            <a:ahLst/>
            <a:cxnLst/>
            <a:rect l="l" t="t" r="r" b="b"/>
            <a:pathLst>
              <a:path w="111987" h="111987">
                <a:moveTo>
                  <a:pt x="0" y="0"/>
                </a:moveTo>
                <a:lnTo>
                  <a:pt x="111986" y="0"/>
                </a:lnTo>
                <a:lnTo>
                  <a:pt x="111986" y="111987"/>
                </a:lnTo>
                <a:lnTo>
                  <a:pt x="0" y="1119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23" name="TextBox 23"/>
          <p:cNvSpPr txBox="1"/>
          <p:nvPr/>
        </p:nvSpPr>
        <p:spPr>
          <a:xfrm>
            <a:off x="7419246" y="9382125"/>
            <a:ext cx="1395809"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layer 1</a:t>
            </a:r>
          </a:p>
        </p:txBody>
      </p:sp>
      <p:sp>
        <p:nvSpPr>
          <p:cNvPr id="24" name="TextBox 24"/>
          <p:cNvSpPr txBox="1"/>
          <p:nvPr/>
        </p:nvSpPr>
        <p:spPr>
          <a:xfrm>
            <a:off x="6464561" y="8600199"/>
            <a:ext cx="1425178"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layer k</a:t>
            </a:r>
          </a:p>
        </p:txBody>
      </p:sp>
      <p:sp>
        <p:nvSpPr>
          <p:cNvPr id="25" name="TextBox 25"/>
          <p:cNvSpPr txBox="1"/>
          <p:nvPr/>
        </p:nvSpPr>
        <p:spPr>
          <a:xfrm>
            <a:off x="5774235" y="7859562"/>
            <a:ext cx="1522313"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layer N</a:t>
            </a:r>
          </a:p>
        </p:txBody>
      </p:sp>
      <p:grpSp>
        <p:nvGrpSpPr>
          <p:cNvPr id="26" name="Group 26"/>
          <p:cNvGrpSpPr/>
          <p:nvPr/>
        </p:nvGrpSpPr>
        <p:grpSpPr>
          <a:xfrm rot="5400000">
            <a:off x="5684569" y="5506282"/>
            <a:ext cx="1236134" cy="662971"/>
            <a:chOff x="0" y="0"/>
            <a:chExt cx="1207521" cy="647625"/>
          </a:xfrm>
        </p:grpSpPr>
        <p:sp>
          <p:nvSpPr>
            <p:cNvPr id="27" name="Freeform 27"/>
            <p:cNvSpPr/>
            <p:nvPr/>
          </p:nvSpPr>
          <p:spPr>
            <a:xfrm>
              <a:off x="0" y="0"/>
              <a:ext cx="1207521" cy="647625"/>
            </a:xfrm>
            <a:custGeom>
              <a:avLst/>
              <a:gdLst/>
              <a:ahLst/>
              <a:cxnLst/>
              <a:rect l="l" t="t" r="r" b="b"/>
              <a:pathLst>
                <a:path w="1207521" h="647625">
                  <a:moveTo>
                    <a:pt x="0" y="323812"/>
                  </a:moveTo>
                  <a:lnTo>
                    <a:pt x="406400" y="0"/>
                  </a:lnTo>
                  <a:lnTo>
                    <a:pt x="406400" y="203200"/>
                  </a:lnTo>
                  <a:lnTo>
                    <a:pt x="1207521" y="203200"/>
                  </a:lnTo>
                  <a:lnTo>
                    <a:pt x="1207521" y="444425"/>
                  </a:lnTo>
                  <a:lnTo>
                    <a:pt x="406400" y="444425"/>
                  </a:lnTo>
                  <a:lnTo>
                    <a:pt x="406400" y="647625"/>
                  </a:lnTo>
                  <a:lnTo>
                    <a:pt x="0" y="323812"/>
                  </a:lnTo>
                  <a:close/>
                </a:path>
              </a:pathLst>
            </a:custGeom>
            <a:solidFill>
              <a:srgbClr val="1893F8"/>
            </a:solidFill>
          </p:spPr>
          <p:txBody>
            <a:bodyPr/>
            <a:lstStyle/>
            <a:p>
              <a:endParaRPr lang="en-IN"/>
            </a:p>
          </p:txBody>
        </p:sp>
        <p:sp>
          <p:nvSpPr>
            <p:cNvPr id="28" name="TextBox 28"/>
            <p:cNvSpPr txBox="1"/>
            <p:nvPr/>
          </p:nvSpPr>
          <p:spPr>
            <a:xfrm>
              <a:off x="101600" y="165100"/>
              <a:ext cx="1105921" cy="279325"/>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a:off x="6228356" y="2503632"/>
            <a:ext cx="3506326" cy="829843"/>
            <a:chOff x="0" y="0"/>
            <a:chExt cx="2216416" cy="524560"/>
          </a:xfrm>
        </p:grpSpPr>
        <p:sp>
          <p:nvSpPr>
            <p:cNvPr id="3" name="Freeform 3"/>
            <p:cNvSpPr/>
            <p:nvPr/>
          </p:nvSpPr>
          <p:spPr>
            <a:xfrm>
              <a:off x="0" y="0"/>
              <a:ext cx="2216416" cy="524560"/>
            </a:xfrm>
            <a:custGeom>
              <a:avLst/>
              <a:gdLst/>
              <a:ahLst/>
              <a:cxnLst/>
              <a:rect l="l" t="t" r="r" b="b"/>
              <a:pathLst>
                <a:path w="2216416" h="524560">
                  <a:moveTo>
                    <a:pt x="2216416" y="262280"/>
                  </a:moveTo>
                  <a:lnTo>
                    <a:pt x="1810016" y="0"/>
                  </a:lnTo>
                  <a:lnTo>
                    <a:pt x="1810016" y="203200"/>
                  </a:lnTo>
                  <a:lnTo>
                    <a:pt x="0" y="203200"/>
                  </a:lnTo>
                  <a:lnTo>
                    <a:pt x="0" y="321360"/>
                  </a:lnTo>
                  <a:lnTo>
                    <a:pt x="1810016" y="321360"/>
                  </a:lnTo>
                  <a:lnTo>
                    <a:pt x="1810016" y="524560"/>
                  </a:lnTo>
                  <a:lnTo>
                    <a:pt x="2216416" y="262280"/>
                  </a:lnTo>
                  <a:close/>
                </a:path>
              </a:pathLst>
            </a:custGeom>
            <a:solidFill>
              <a:srgbClr val="FFFFFF"/>
            </a:solidFill>
          </p:spPr>
          <p:txBody>
            <a:bodyPr/>
            <a:lstStyle/>
            <a:p>
              <a:endParaRPr lang="en-IN"/>
            </a:p>
          </p:txBody>
        </p:sp>
        <p:sp>
          <p:nvSpPr>
            <p:cNvPr id="4" name="TextBox 4"/>
            <p:cNvSpPr txBox="1"/>
            <p:nvPr/>
          </p:nvSpPr>
          <p:spPr>
            <a:xfrm>
              <a:off x="0" y="165100"/>
              <a:ext cx="2114816" cy="15626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364069" y="2465720"/>
            <a:ext cx="3819390" cy="977893"/>
            <a:chOff x="0" y="0"/>
            <a:chExt cx="1005930" cy="257552"/>
          </a:xfrm>
        </p:grpSpPr>
        <p:sp>
          <p:nvSpPr>
            <p:cNvPr id="6" name="Freeform 6"/>
            <p:cNvSpPr/>
            <p:nvPr/>
          </p:nvSpPr>
          <p:spPr>
            <a:xfrm>
              <a:off x="0" y="0"/>
              <a:ext cx="1005930" cy="257552"/>
            </a:xfrm>
            <a:custGeom>
              <a:avLst/>
              <a:gdLst/>
              <a:ahLst/>
              <a:cxnLst/>
              <a:rect l="l" t="t" r="r" b="b"/>
              <a:pathLst>
                <a:path w="1005930" h="257552">
                  <a:moveTo>
                    <a:pt x="0" y="0"/>
                  </a:moveTo>
                  <a:lnTo>
                    <a:pt x="1005930" y="0"/>
                  </a:lnTo>
                  <a:lnTo>
                    <a:pt x="1005930" y="257552"/>
                  </a:lnTo>
                  <a:lnTo>
                    <a:pt x="0" y="257552"/>
                  </a:lnTo>
                  <a:close/>
                </a:path>
              </a:pathLst>
            </a:custGeom>
            <a:solidFill>
              <a:srgbClr val="FCFFFE"/>
            </a:solidFill>
          </p:spPr>
          <p:txBody>
            <a:bodyPr/>
            <a:lstStyle/>
            <a:p>
              <a:endParaRPr lang="en-IN"/>
            </a:p>
          </p:txBody>
        </p:sp>
        <p:sp>
          <p:nvSpPr>
            <p:cNvPr id="7" name="TextBox 7"/>
            <p:cNvSpPr txBox="1"/>
            <p:nvPr/>
          </p:nvSpPr>
          <p:spPr>
            <a:xfrm>
              <a:off x="0" y="-38100"/>
              <a:ext cx="1005930" cy="295652"/>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2151549" y="3697812"/>
            <a:ext cx="244428" cy="244428"/>
          </a:xfrm>
          <a:custGeom>
            <a:avLst/>
            <a:gdLst/>
            <a:ahLst/>
            <a:cxnLst/>
            <a:rect l="l" t="t" r="r" b="b"/>
            <a:pathLst>
              <a:path w="244428" h="244428">
                <a:moveTo>
                  <a:pt x="0" y="0"/>
                </a:moveTo>
                <a:lnTo>
                  <a:pt x="244429" y="0"/>
                </a:lnTo>
                <a:lnTo>
                  <a:pt x="244429" y="244428"/>
                </a:lnTo>
                <a:lnTo>
                  <a:pt x="0" y="244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9" name="Freeform 9"/>
          <p:cNvSpPr/>
          <p:nvPr/>
        </p:nvSpPr>
        <p:spPr>
          <a:xfrm>
            <a:off x="12151549" y="4066065"/>
            <a:ext cx="244428" cy="244428"/>
          </a:xfrm>
          <a:custGeom>
            <a:avLst/>
            <a:gdLst/>
            <a:ahLst/>
            <a:cxnLst/>
            <a:rect l="l" t="t" r="r" b="b"/>
            <a:pathLst>
              <a:path w="244428" h="244428">
                <a:moveTo>
                  <a:pt x="0" y="0"/>
                </a:moveTo>
                <a:lnTo>
                  <a:pt x="244429" y="0"/>
                </a:lnTo>
                <a:lnTo>
                  <a:pt x="244429" y="244429"/>
                </a:lnTo>
                <a:lnTo>
                  <a:pt x="0" y="2444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10" name="Group 10"/>
          <p:cNvGrpSpPr/>
          <p:nvPr/>
        </p:nvGrpSpPr>
        <p:grpSpPr>
          <a:xfrm>
            <a:off x="10364069" y="4567669"/>
            <a:ext cx="3819390" cy="977893"/>
            <a:chOff x="0" y="0"/>
            <a:chExt cx="1005930" cy="257552"/>
          </a:xfrm>
        </p:grpSpPr>
        <p:sp>
          <p:nvSpPr>
            <p:cNvPr id="11" name="Freeform 11"/>
            <p:cNvSpPr/>
            <p:nvPr/>
          </p:nvSpPr>
          <p:spPr>
            <a:xfrm>
              <a:off x="0" y="0"/>
              <a:ext cx="1005930" cy="257552"/>
            </a:xfrm>
            <a:custGeom>
              <a:avLst/>
              <a:gdLst/>
              <a:ahLst/>
              <a:cxnLst/>
              <a:rect l="l" t="t" r="r" b="b"/>
              <a:pathLst>
                <a:path w="1005930" h="257552">
                  <a:moveTo>
                    <a:pt x="0" y="0"/>
                  </a:moveTo>
                  <a:lnTo>
                    <a:pt x="1005930" y="0"/>
                  </a:lnTo>
                  <a:lnTo>
                    <a:pt x="1005930" y="257552"/>
                  </a:lnTo>
                  <a:lnTo>
                    <a:pt x="0" y="257552"/>
                  </a:lnTo>
                  <a:close/>
                </a:path>
              </a:pathLst>
            </a:custGeom>
            <a:solidFill>
              <a:srgbClr val="FCFFFE"/>
            </a:solidFill>
          </p:spPr>
          <p:txBody>
            <a:bodyPr/>
            <a:lstStyle/>
            <a:p>
              <a:endParaRPr lang="en-IN"/>
            </a:p>
          </p:txBody>
        </p:sp>
        <p:sp>
          <p:nvSpPr>
            <p:cNvPr id="12" name="TextBox 12"/>
            <p:cNvSpPr txBox="1"/>
            <p:nvPr/>
          </p:nvSpPr>
          <p:spPr>
            <a:xfrm>
              <a:off x="0" y="-57150"/>
              <a:ext cx="1005930" cy="314702"/>
            </a:xfrm>
            <a:prstGeom prst="rect">
              <a:avLst/>
            </a:prstGeom>
          </p:spPr>
          <p:txBody>
            <a:bodyPr lIns="50800" tIns="50800" rIns="50800" bIns="50800" rtlCol="0" anchor="ctr"/>
            <a:lstStyle/>
            <a:p>
              <a:pPr algn="ctr">
                <a:lnSpc>
                  <a:spcPts val="5040"/>
                </a:lnSpc>
              </a:pPr>
              <a:r>
                <a:rPr lang="en-US" sz="3600">
                  <a:solidFill>
                    <a:srgbClr val="000000"/>
                  </a:solidFill>
                  <a:latin typeface="Lexend Deca"/>
                  <a:ea typeface="Lexend Deca"/>
                  <a:cs typeface="Lexend Deca"/>
                  <a:sym typeface="Lexend Deca"/>
                </a:rPr>
                <a:t>Layer k</a:t>
              </a:r>
            </a:p>
          </p:txBody>
        </p:sp>
      </p:grpSp>
      <p:sp>
        <p:nvSpPr>
          <p:cNvPr id="13" name="Freeform 13"/>
          <p:cNvSpPr/>
          <p:nvPr/>
        </p:nvSpPr>
        <p:spPr>
          <a:xfrm>
            <a:off x="12151549" y="5799761"/>
            <a:ext cx="244428" cy="244428"/>
          </a:xfrm>
          <a:custGeom>
            <a:avLst/>
            <a:gdLst/>
            <a:ahLst/>
            <a:cxnLst/>
            <a:rect l="l" t="t" r="r" b="b"/>
            <a:pathLst>
              <a:path w="244428" h="244428">
                <a:moveTo>
                  <a:pt x="0" y="0"/>
                </a:moveTo>
                <a:lnTo>
                  <a:pt x="244429" y="0"/>
                </a:lnTo>
                <a:lnTo>
                  <a:pt x="244429" y="244428"/>
                </a:lnTo>
                <a:lnTo>
                  <a:pt x="0" y="2444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4" name="Freeform 14"/>
          <p:cNvSpPr/>
          <p:nvPr/>
        </p:nvSpPr>
        <p:spPr>
          <a:xfrm>
            <a:off x="12151549" y="6168014"/>
            <a:ext cx="244428" cy="244428"/>
          </a:xfrm>
          <a:custGeom>
            <a:avLst/>
            <a:gdLst/>
            <a:ahLst/>
            <a:cxnLst/>
            <a:rect l="l" t="t" r="r" b="b"/>
            <a:pathLst>
              <a:path w="244428" h="244428">
                <a:moveTo>
                  <a:pt x="0" y="0"/>
                </a:moveTo>
                <a:lnTo>
                  <a:pt x="244429" y="0"/>
                </a:lnTo>
                <a:lnTo>
                  <a:pt x="244429" y="244429"/>
                </a:lnTo>
                <a:lnTo>
                  <a:pt x="0" y="2444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15" name="Group 15"/>
          <p:cNvGrpSpPr/>
          <p:nvPr/>
        </p:nvGrpSpPr>
        <p:grpSpPr>
          <a:xfrm>
            <a:off x="10364069" y="6669618"/>
            <a:ext cx="3819390" cy="977893"/>
            <a:chOff x="0" y="0"/>
            <a:chExt cx="1005930" cy="257552"/>
          </a:xfrm>
        </p:grpSpPr>
        <p:sp>
          <p:nvSpPr>
            <p:cNvPr id="16" name="Freeform 16"/>
            <p:cNvSpPr/>
            <p:nvPr/>
          </p:nvSpPr>
          <p:spPr>
            <a:xfrm>
              <a:off x="0" y="0"/>
              <a:ext cx="1005930" cy="257552"/>
            </a:xfrm>
            <a:custGeom>
              <a:avLst/>
              <a:gdLst/>
              <a:ahLst/>
              <a:cxnLst/>
              <a:rect l="l" t="t" r="r" b="b"/>
              <a:pathLst>
                <a:path w="1005930" h="257552">
                  <a:moveTo>
                    <a:pt x="0" y="0"/>
                  </a:moveTo>
                  <a:lnTo>
                    <a:pt x="1005930" y="0"/>
                  </a:lnTo>
                  <a:lnTo>
                    <a:pt x="1005930" y="257552"/>
                  </a:lnTo>
                  <a:lnTo>
                    <a:pt x="0" y="257552"/>
                  </a:lnTo>
                  <a:close/>
                </a:path>
              </a:pathLst>
            </a:custGeom>
            <a:solidFill>
              <a:srgbClr val="FCFFFE"/>
            </a:solidFill>
          </p:spPr>
          <p:txBody>
            <a:bodyPr/>
            <a:lstStyle/>
            <a:p>
              <a:endParaRPr lang="en-IN"/>
            </a:p>
          </p:txBody>
        </p:sp>
        <p:sp>
          <p:nvSpPr>
            <p:cNvPr id="17" name="TextBox 17"/>
            <p:cNvSpPr txBox="1"/>
            <p:nvPr/>
          </p:nvSpPr>
          <p:spPr>
            <a:xfrm>
              <a:off x="0" y="-38100"/>
              <a:ext cx="1005930" cy="295652"/>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6631691" y="4802996"/>
            <a:ext cx="3758067" cy="3218894"/>
            <a:chOff x="0" y="0"/>
            <a:chExt cx="5010755" cy="4291859"/>
          </a:xfrm>
        </p:grpSpPr>
        <p:grpSp>
          <p:nvGrpSpPr>
            <p:cNvPr id="19" name="Group 19"/>
            <p:cNvGrpSpPr/>
            <p:nvPr/>
          </p:nvGrpSpPr>
          <p:grpSpPr>
            <a:xfrm rot="9699196">
              <a:off x="41724" y="725436"/>
              <a:ext cx="4776739" cy="1036492"/>
              <a:chOff x="0" y="0"/>
              <a:chExt cx="2738315" cy="594180"/>
            </a:xfrm>
          </p:grpSpPr>
          <p:sp>
            <p:nvSpPr>
              <p:cNvPr id="20" name="Freeform 20"/>
              <p:cNvSpPr/>
              <p:nvPr/>
            </p:nvSpPr>
            <p:spPr>
              <a:xfrm>
                <a:off x="0" y="0"/>
                <a:ext cx="2738315" cy="594180"/>
              </a:xfrm>
              <a:custGeom>
                <a:avLst/>
                <a:gdLst/>
                <a:ahLst/>
                <a:cxnLst/>
                <a:rect l="l" t="t" r="r" b="b"/>
                <a:pathLst>
                  <a:path w="2738315" h="594180">
                    <a:moveTo>
                      <a:pt x="2738315" y="297090"/>
                    </a:moveTo>
                    <a:lnTo>
                      <a:pt x="2331915" y="0"/>
                    </a:lnTo>
                    <a:lnTo>
                      <a:pt x="2331915" y="203200"/>
                    </a:lnTo>
                    <a:lnTo>
                      <a:pt x="0" y="203200"/>
                    </a:lnTo>
                    <a:lnTo>
                      <a:pt x="0" y="390980"/>
                    </a:lnTo>
                    <a:lnTo>
                      <a:pt x="2331915" y="390980"/>
                    </a:lnTo>
                    <a:lnTo>
                      <a:pt x="2331915" y="594180"/>
                    </a:lnTo>
                    <a:lnTo>
                      <a:pt x="2738315" y="297090"/>
                    </a:lnTo>
                    <a:close/>
                  </a:path>
                </a:pathLst>
              </a:custGeom>
              <a:solidFill>
                <a:srgbClr val="FFFFFF"/>
              </a:solidFill>
            </p:spPr>
            <p:txBody>
              <a:bodyPr/>
              <a:lstStyle/>
              <a:p>
                <a:endParaRPr lang="en-IN"/>
              </a:p>
            </p:txBody>
          </p:sp>
          <p:sp>
            <p:nvSpPr>
              <p:cNvPr id="21" name="TextBox 21"/>
              <p:cNvSpPr txBox="1"/>
              <p:nvPr/>
            </p:nvSpPr>
            <p:spPr>
              <a:xfrm>
                <a:off x="0" y="165100"/>
                <a:ext cx="2636715" cy="22588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rot="8100000">
              <a:off x="567098" y="1718325"/>
              <a:ext cx="4776739" cy="1036492"/>
              <a:chOff x="0" y="0"/>
              <a:chExt cx="2738315" cy="594180"/>
            </a:xfrm>
          </p:grpSpPr>
          <p:sp>
            <p:nvSpPr>
              <p:cNvPr id="23" name="Freeform 23"/>
              <p:cNvSpPr/>
              <p:nvPr/>
            </p:nvSpPr>
            <p:spPr>
              <a:xfrm>
                <a:off x="0" y="0"/>
                <a:ext cx="2738315" cy="594180"/>
              </a:xfrm>
              <a:custGeom>
                <a:avLst/>
                <a:gdLst/>
                <a:ahLst/>
                <a:cxnLst/>
                <a:rect l="l" t="t" r="r" b="b"/>
                <a:pathLst>
                  <a:path w="2738315" h="594180">
                    <a:moveTo>
                      <a:pt x="2738315" y="297090"/>
                    </a:moveTo>
                    <a:lnTo>
                      <a:pt x="2331915" y="0"/>
                    </a:lnTo>
                    <a:lnTo>
                      <a:pt x="2331915" y="203200"/>
                    </a:lnTo>
                    <a:lnTo>
                      <a:pt x="0" y="203200"/>
                    </a:lnTo>
                    <a:lnTo>
                      <a:pt x="0" y="390980"/>
                    </a:lnTo>
                    <a:lnTo>
                      <a:pt x="2331915" y="390980"/>
                    </a:lnTo>
                    <a:lnTo>
                      <a:pt x="2331915" y="594180"/>
                    </a:lnTo>
                    <a:lnTo>
                      <a:pt x="2738315" y="297090"/>
                    </a:lnTo>
                    <a:close/>
                  </a:path>
                </a:pathLst>
              </a:custGeom>
              <a:solidFill>
                <a:srgbClr val="FFFFFF"/>
              </a:solidFill>
            </p:spPr>
            <p:txBody>
              <a:bodyPr/>
              <a:lstStyle/>
              <a:p>
                <a:endParaRPr lang="en-IN"/>
              </a:p>
            </p:txBody>
          </p:sp>
          <p:sp>
            <p:nvSpPr>
              <p:cNvPr id="24" name="TextBox 24"/>
              <p:cNvSpPr txBox="1"/>
              <p:nvPr/>
            </p:nvSpPr>
            <p:spPr>
              <a:xfrm>
                <a:off x="0" y="165100"/>
                <a:ext cx="2636715" cy="225880"/>
              </a:xfrm>
              <a:prstGeom prst="rect">
                <a:avLst/>
              </a:prstGeom>
            </p:spPr>
            <p:txBody>
              <a:bodyPr lIns="50800" tIns="50800" rIns="50800" bIns="50800" rtlCol="0" anchor="ctr"/>
              <a:lstStyle/>
              <a:p>
                <a:pPr algn="ctr">
                  <a:lnSpc>
                    <a:spcPts val="2659"/>
                  </a:lnSpc>
                </a:pPr>
                <a:endParaRPr/>
              </a:p>
            </p:txBody>
          </p:sp>
        </p:grpSp>
      </p:grpSp>
      <p:grpSp>
        <p:nvGrpSpPr>
          <p:cNvPr id="25" name="Group 25"/>
          <p:cNvGrpSpPr/>
          <p:nvPr/>
        </p:nvGrpSpPr>
        <p:grpSpPr>
          <a:xfrm rot="-10800000">
            <a:off x="2172791" y="5994720"/>
            <a:ext cx="2316565" cy="591016"/>
            <a:chOff x="0" y="0"/>
            <a:chExt cx="2492650" cy="635940"/>
          </a:xfrm>
        </p:grpSpPr>
        <p:sp>
          <p:nvSpPr>
            <p:cNvPr id="26" name="Freeform 26"/>
            <p:cNvSpPr/>
            <p:nvPr/>
          </p:nvSpPr>
          <p:spPr>
            <a:xfrm>
              <a:off x="0" y="0"/>
              <a:ext cx="2492650" cy="635940"/>
            </a:xfrm>
            <a:custGeom>
              <a:avLst/>
              <a:gdLst/>
              <a:ahLst/>
              <a:cxnLst/>
              <a:rect l="l" t="t" r="r" b="b"/>
              <a:pathLst>
                <a:path w="2492650" h="635940">
                  <a:moveTo>
                    <a:pt x="2492650" y="317970"/>
                  </a:moveTo>
                  <a:lnTo>
                    <a:pt x="2086250" y="0"/>
                  </a:lnTo>
                  <a:lnTo>
                    <a:pt x="2086250" y="203200"/>
                  </a:lnTo>
                  <a:lnTo>
                    <a:pt x="0" y="203200"/>
                  </a:lnTo>
                  <a:lnTo>
                    <a:pt x="0" y="432740"/>
                  </a:lnTo>
                  <a:lnTo>
                    <a:pt x="2086250" y="432740"/>
                  </a:lnTo>
                  <a:lnTo>
                    <a:pt x="2086250" y="635940"/>
                  </a:lnTo>
                  <a:lnTo>
                    <a:pt x="2492650" y="317970"/>
                  </a:lnTo>
                  <a:close/>
                </a:path>
              </a:pathLst>
            </a:custGeom>
            <a:solidFill>
              <a:srgbClr val="FFFFFF"/>
            </a:solidFill>
          </p:spPr>
          <p:txBody>
            <a:bodyPr/>
            <a:lstStyle/>
            <a:p>
              <a:endParaRPr lang="en-IN"/>
            </a:p>
          </p:txBody>
        </p:sp>
        <p:sp>
          <p:nvSpPr>
            <p:cNvPr id="27" name="TextBox 27"/>
            <p:cNvSpPr txBox="1"/>
            <p:nvPr/>
          </p:nvSpPr>
          <p:spPr>
            <a:xfrm>
              <a:off x="0" y="165100"/>
              <a:ext cx="2391050" cy="26764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rot="-10800000">
            <a:off x="2172791" y="8052329"/>
            <a:ext cx="3354150" cy="591016"/>
            <a:chOff x="0" y="0"/>
            <a:chExt cx="3609103" cy="635940"/>
          </a:xfrm>
        </p:grpSpPr>
        <p:sp>
          <p:nvSpPr>
            <p:cNvPr id="29" name="Freeform 29"/>
            <p:cNvSpPr/>
            <p:nvPr/>
          </p:nvSpPr>
          <p:spPr>
            <a:xfrm>
              <a:off x="0" y="0"/>
              <a:ext cx="3609103" cy="635940"/>
            </a:xfrm>
            <a:custGeom>
              <a:avLst/>
              <a:gdLst/>
              <a:ahLst/>
              <a:cxnLst/>
              <a:rect l="l" t="t" r="r" b="b"/>
              <a:pathLst>
                <a:path w="3609103" h="635940">
                  <a:moveTo>
                    <a:pt x="3609103" y="317970"/>
                  </a:moveTo>
                  <a:lnTo>
                    <a:pt x="3202703" y="0"/>
                  </a:lnTo>
                  <a:lnTo>
                    <a:pt x="3202703" y="203200"/>
                  </a:lnTo>
                  <a:lnTo>
                    <a:pt x="0" y="203200"/>
                  </a:lnTo>
                  <a:lnTo>
                    <a:pt x="0" y="432740"/>
                  </a:lnTo>
                  <a:lnTo>
                    <a:pt x="3202703" y="432740"/>
                  </a:lnTo>
                  <a:lnTo>
                    <a:pt x="3202703" y="635940"/>
                  </a:lnTo>
                  <a:lnTo>
                    <a:pt x="3609103" y="317970"/>
                  </a:lnTo>
                  <a:close/>
                </a:path>
              </a:pathLst>
            </a:custGeom>
            <a:solidFill>
              <a:srgbClr val="FFFFFF"/>
            </a:solidFill>
          </p:spPr>
          <p:txBody>
            <a:bodyPr/>
            <a:lstStyle/>
            <a:p>
              <a:endParaRPr lang="en-IN"/>
            </a:p>
          </p:txBody>
        </p:sp>
        <p:sp>
          <p:nvSpPr>
            <p:cNvPr id="30" name="TextBox 30"/>
            <p:cNvSpPr txBox="1"/>
            <p:nvPr/>
          </p:nvSpPr>
          <p:spPr>
            <a:xfrm>
              <a:off x="0" y="165100"/>
              <a:ext cx="3507503" cy="267640"/>
            </a:xfrm>
            <a:prstGeom prst="rect">
              <a:avLst/>
            </a:prstGeom>
          </p:spPr>
          <p:txBody>
            <a:bodyPr lIns="50800" tIns="50800" rIns="50800" bIns="50800" rtlCol="0" anchor="ctr"/>
            <a:lstStyle/>
            <a:p>
              <a:pPr algn="ctr">
                <a:lnSpc>
                  <a:spcPts val="2659"/>
                </a:lnSpc>
              </a:pPr>
              <a:endParaRPr/>
            </a:p>
          </p:txBody>
        </p:sp>
      </p:grpSp>
      <p:sp>
        <p:nvSpPr>
          <p:cNvPr id="31" name="TextBox 31"/>
          <p:cNvSpPr txBox="1"/>
          <p:nvPr/>
        </p:nvSpPr>
        <p:spPr>
          <a:xfrm>
            <a:off x="1167647" y="2330542"/>
            <a:ext cx="4894586" cy="680137"/>
          </a:xfrm>
          <a:prstGeom prst="rect">
            <a:avLst/>
          </a:prstGeom>
        </p:spPr>
        <p:txBody>
          <a:bodyPr lIns="0" tIns="0" rIns="0" bIns="0" rtlCol="0" anchor="t">
            <a:spAutoFit/>
          </a:bodyPr>
          <a:lstStyle/>
          <a:p>
            <a:pPr algn="ctr">
              <a:lnSpc>
                <a:spcPts val="5562"/>
              </a:lnSpc>
              <a:spcBef>
                <a:spcPct val="0"/>
              </a:spcBef>
            </a:pPr>
            <a:r>
              <a:rPr lang="en-US" sz="3972">
                <a:solidFill>
                  <a:srgbClr val="FFFFFF"/>
                </a:solidFill>
                <a:latin typeface="Lexend Deca"/>
                <a:ea typeface="Lexend Deca"/>
                <a:cs typeface="Lexend Deca"/>
                <a:sym typeface="Lexend Deca"/>
              </a:rPr>
              <a:t>[INST] ... [/INST] (</a:t>
            </a:r>
            <a:r>
              <a:rPr lang="en-US" sz="3972">
                <a:solidFill>
                  <a:srgbClr val="1893F8"/>
                </a:solidFill>
                <a:latin typeface="Lexend Deca"/>
                <a:ea typeface="Lexend Deca"/>
                <a:cs typeface="Lexend Deca"/>
                <a:sym typeface="Lexend Deca"/>
              </a:rPr>
              <a:t>A</a:t>
            </a:r>
          </a:p>
        </p:txBody>
      </p:sp>
      <p:sp>
        <p:nvSpPr>
          <p:cNvPr id="32" name="TextBox 32"/>
          <p:cNvSpPr txBox="1"/>
          <p:nvPr/>
        </p:nvSpPr>
        <p:spPr>
          <a:xfrm>
            <a:off x="1167647" y="3162862"/>
            <a:ext cx="4884996" cy="680137"/>
          </a:xfrm>
          <a:prstGeom prst="rect">
            <a:avLst/>
          </a:prstGeom>
        </p:spPr>
        <p:txBody>
          <a:bodyPr lIns="0" tIns="0" rIns="0" bIns="0" rtlCol="0" anchor="t">
            <a:spAutoFit/>
          </a:bodyPr>
          <a:lstStyle/>
          <a:p>
            <a:pPr algn="ctr">
              <a:lnSpc>
                <a:spcPts val="5562"/>
              </a:lnSpc>
              <a:spcBef>
                <a:spcPct val="0"/>
              </a:spcBef>
            </a:pPr>
            <a:r>
              <a:rPr lang="en-US" sz="3972">
                <a:solidFill>
                  <a:srgbClr val="FFFFFF"/>
                </a:solidFill>
                <a:latin typeface="Lexend Deca"/>
                <a:ea typeface="Lexend Deca"/>
                <a:cs typeface="Lexend Deca"/>
                <a:sym typeface="Lexend Deca"/>
              </a:rPr>
              <a:t>[INST] ... [/INST] (</a:t>
            </a:r>
            <a:r>
              <a:rPr lang="en-US" sz="3972">
                <a:solidFill>
                  <a:srgbClr val="FF3131"/>
                </a:solidFill>
                <a:latin typeface="Lexend Deca"/>
                <a:ea typeface="Lexend Deca"/>
                <a:cs typeface="Lexend Deca"/>
                <a:sym typeface="Lexend Deca"/>
              </a:rPr>
              <a:t>B</a:t>
            </a:r>
          </a:p>
        </p:txBody>
      </p:sp>
      <p:sp>
        <p:nvSpPr>
          <p:cNvPr id="33" name="TextBox 33"/>
          <p:cNvSpPr txBox="1"/>
          <p:nvPr/>
        </p:nvSpPr>
        <p:spPr>
          <a:xfrm>
            <a:off x="2119045" y="1551764"/>
            <a:ext cx="2991791" cy="622900"/>
          </a:xfrm>
          <a:prstGeom prst="rect">
            <a:avLst/>
          </a:prstGeom>
        </p:spPr>
        <p:txBody>
          <a:bodyPr lIns="0" tIns="0" rIns="0" bIns="0" rtlCol="0" anchor="t">
            <a:spAutoFit/>
          </a:bodyPr>
          <a:lstStyle/>
          <a:p>
            <a:pPr algn="ctr">
              <a:lnSpc>
                <a:spcPts val="5153"/>
              </a:lnSpc>
              <a:spcBef>
                <a:spcPct val="0"/>
              </a:spcBef>
            </a:pPr>
            <a:r>
              <a:rPr lang="en-US" sz="3681">
                <a:solidFill>
                  <a:srgbClr val="FFDE59"/>
                </a:solidFill>
                <a:latin typeface="Lexend Deca"/>
                <a:ea typeface="Lexend Deca"/>
                <a:cs typeface="Lexend Deca"/>
                <a:sym typeface="Lexend Deca"/>
              </a:rPr>
              <a:t>Contrast Pair</a:t>
            </a:r>
          </a:p>
        </p:txBody>
      </p:sp>
      <p:sp>
        <p:nvSpPr>
          <p:cNvPr id="34" name="TextBox 34"/>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Method: Activation Steering</a:t>
            </a:r>
          </a:p>
        </p:txBody>
      </p:sp>
      <p:sp>
        <p:nvSpPr>
          <p:cNvPr id="35" name="TextBox 35"/>
          <p:cNvSpPr txBox="1"/>
          <p:nvPr/>
        </p:nvSpPr>
        <p:spPr>
          <a:xfrm>
            <a:off x="4577466" y="5666658"/>
            <a:ext cx="2322037" cy="1216025"/>
          </a:xfrm>
          <a:prstGeom prst="rect">
            <a:avLst/>
          </a:prstGeom>
        </p:spPr>
        <p:txBody>
          <a:bodyPr lIns="0" tIns="0" rIns="0" bIns="0" rtlCol="0" anchor="t">
            <a:spAutoFit/>
          </a:bodyPr>
          <a:lstStyle/>
          <a:p>
            <a:pPr algn="ctr">
              <a:lnSpc>
                <a:spcPts val="4899"/>
              </a:lnSpc>
              <a:spcBef>
                <a:spcPct val="0"/>
              </a:spcBef>
            </a:pPr>
            <a:r>
              <a:rPr lang="en-US" sz="3499">
                <a:solidFill>
                  <a:srgbClr val="1893F8"/>
                </a:solidFill>
                <a:latin typeface="Lexend Deca"/>
                <a:ea typeface="Lexend Deca"/>
                <a:cs typeface="Lexend Deca"/>
                <a:sym typeface="Lexend Deca"/>
              </a:rPr>
              <a:t>Context Activation</a:t>
            </a:r>
          </a:p>
        </p:txBody>
      </p:sp>
      <p:sp>
        <p:nvSpPr>
          <p:cNvPr id="36" name="TextBox 36"/>
          <p:cNvSpPr txBox="1"/>
          <p:nvPr/>
        </p:nvSpPr>
        <p:spPr>
          <a:xfrm>
            <a:off x="5633154" y="7724267"/>
            <a:ext cx="2149475" cy="1180465"/>
          </a:xfrm>
          <a:prstGeom prst="rect">
            <a:avLst/>
          </a:prstGeom>
        </p:spPr>
        <p:txBody>
          <a:bodyPr lIns="0" tIns="0" rIns="0" bIns="0" rtlCol="0" anchor="t">
            <a:spAutoFit/>
          </a:bodyPr>
          <a:lstStyle/>
          <a:p>
            <a:pPr algn="ctr">
              <a:lnSpc>
                <a:spcPts val="4759"/>
              </a:lnSpc>
            </a:pPr>
            <a:r>
              <a:rPr lang="en-US" sz="3399">
                <a:solidFill>
                  <a:srgbClr val="FF3131"/>
                </a:solidFill>
                <a:latin typeface="Lexend Deca"/>
                <a:ea typeface="Lexend Deca"/>
                <a:cs typeface="Lexend Deca"/>
                <a:sym typeface="Lexend Deca"/>
              </a:rPr>
              <a:t>Memory</a:t>
            </a:r>
          </a:p>
          <a:p>
            <a:pPr algn="ctr">
              <a:lnSpc>
                <a:spcPts val="4759"/>
              </a:lnSpc>
              <a:spcBef>
                <a:spcPct val="0"/>
              </a:spcBef>
            </a:pPr>
            <a:r>
              <a:rPr lang="en-US" sz="3399">
                <a:solidFill>
                  <a:srgbClr val="FF3131"/>
                </a:solidFill>
                <a:latin typeface="Lexend Deca"/>
                <a:ea typeface="Lexend Deca"/>
                <a:cs typeface="Lexend Deca"/>
                <a:sym typeface="Lexend Deca"/>
              </a:rPr>
              <a:t>Activation</a:t>
            </a:r>
          </a:p>
        </p:txBody>
      </p:sp>
      <p:grpSp>
        <p:nvGrpSpPr>
          <p:cNvPr id="37" name="Group 37"/>
          <p:cNvGrpSpPr/>
          <p:nvPr/>
        </p:nvGrpSpPr>
        <p:grpSpPr>
          <a:xfrm>
            <a:off x="9369009" y="8279065"/>
            <a:ext cx="7890291" cy="1530837"/>
            <a:chOff x="0" y="0"/>
            <a:chExt cx="10520388" cy="2041117"/>
          </a:xfrm>
        </p:grpSpPr>
        <p:sp>
          <p:nvSpPr>
            <p:cNvPr id="38" name="Freeform 38"/>
            <p:cNvSpPr/>
            <p:nvPr/>
          </p:nvSpPr>
          <p:spPr>
            <a:xfrm>
              <a:off x="0" y="0"/>
              <a:ext cx="10520388" cy="2041117"/>
            </a:xfrm>
            <a:custGeom>
              <a:avLst/>
              <a:gdLst/>
              <a:ahLst/>
              <a:cxnLst/>
              <a:rect l="l" t="t" r="r" b="b"/>
              <a:pathLst>
                <a:path w="10520388" h="2041117">
                  <a:moveTo>
                    <a:pt x="0" y="0"/>
                  </a:moveTo>
                  <a:lnTo>
                    <a:pt x="10520388" y="0"/>
                  </a:lnTo>
                  <a:lnTo>
                    <a:pt x="10520388" y="2041117"/>
                  </a:lnTo>
                  <a:lnTo>
                    <a:pt x="0" y="2041117"/>
                  </a:lnTo>
                  <a:lnTo>
                    <a:pt x="0" y="0"/>
                  </a:lnTo>
                  <a:close/>
                </a:path>
              </a:pathLst>
            </a:custGeom>
            <a:blipFill>
              <a:blip r:embed="rId4">
                <a:alphaModFix amt="54000"/>
              </a:blip>
              <a:stretch>
                <a:fillRect t="-210090" b="-205977"/>
              </a:stretch>
            </a:blipFill>
          </p:spPr>
          <p:txBody>
            <a:bodyPr/>
            <a:lstStyle/>
            <a:p>
              <a:endParaRPr lang="en-IN"/>
            </a:p>
          </p:txBody>
        </p:sp>
        <p:sp>
          <p:nvSpPr>
            <p:cNvPr id="39" name="TextBox 39"/>
            <p:cNvSpPr txBox="1"/>
            <p:nvPr/>
          </p:nvSpPr>
          <p:spPr>
            <a:xfrm>
              <a:off x="647648" y="421474"/>
              <a:ext cx="9225092" cy="1052155"/>
            </a:xfrm>
            <a:prstGeom prst="rect">
              <a:avLst/>
            </a:prstGeom>
          </p:spPr>
          <p:txBody>
            <a:bodyPr lIns="0" tIns="0" rIns="0" bIns="0" rtlCol="0" anchor="t">
              <a:spAutoFit/>
            </a:bodyPr>
            <a:lstStyle/>
            <a:p>
              <a:pPr algn="ctr">
                <a:lnSpc>
                  <a:spcPts val="6642"/>
                </a:lnSpc>
                <a:spcBef>
                  <a:spcPct val="0"/>
                </a:spcBef>
              </a:pPr>
              <a:r>
                <a:rPr lang="en-US" sz="4744">
                  <a:solidFill>
                    <a:srgbClr val="1893F8"/>
                  </a:solidFill>
                  <a:latin typeface="Lexend Deca"/>
                  <a:ea typeface="Lexend Deca"/>
                  <a:cs typeface="Lexend Deca"/>
                  <a:sym typeface="Lexend Deca"/>
                </a:rPr>
                <a:t>C</a:t>
              </a:r>
              <a:r>
                <a:rPr lang="en-US" sz="4744">
                  <a:solidFill>
                    <a:srgbClr val="FF3131"/>
                  </a:solidFill>
                  <a:latin typeface="Lexend Deca"/>
                  <a:ea typeface="Lexend Deca"/>
                  <a:cs typeface="Lexend Deca"/>
                  <a:sym typeface="Lexend Deca"/>
                </a:rPr>
                <a:t> </a:t>
              </a:r>
              <a:r>
                <a:rPr lang="en-US" sz="4744">
                  <a:solidFill>
                    <a:srgbClr val="FCFFFE"/>
                  </a:solidFill>
                  <a:latin typeface="Lexend Deca"/>
                  <a:ea typeface="Lexend Deca"/>
                  <a:cs typeface="Lexend Deca"/>
                  <a:sym typeface="Lexend Deca"/>
                </a:rPr>
                <a:t>- </a:t>
              </a:r>
              <a:r>
                <a:rPr lang="en-US" sz="4744">
                  <a:solidFill>
                    <a:srgbClr val="FF3131"/>
                  </a:solidFill>
                  <a:latin typeface="Lexend Deca"/>
                  <a:ea typeface="Lexend Deca"/>
                  <a:cs typeface="Lexend Deca"/>
                  <a:sym typeface="Lexend Deca"/>
                </a:rPr>
                <a:t>M </a:t>
              </a:r>
              <a:r>
                <a:rPr lang="en-US" sz="4744">
                  <a:solidFill>
                    <a:srgbClr val="FCFFFE"/>
                  </a:solidFill>
                  <a:latin typeface="Lexend Deca"/>
                  <a:ea typeface="Lexend Deca"/>
                  <a:cs typeface="Lexend Deca"/>
                  <a:sym typeface="Lexend Deca"/>
                </a:rPr>
                <a:t>= Steering Vector</a:t>
              </a:r>
            </a:p>
          </p:txBody>
        </p:sp>
      </p:grpSp>
      <p:sp>
        <p:nvSpPr>
          <p:cNvPr id="40" name="TextBox 40"/>
          <p:cNvSpPr txBox="1"/>
          <p:nvPr/>
        </p:nvSpPr>
        <p:spPr>
          <a:xfrm>
            <a:off x="2604969" y="6893083"/>
            <a:ext cx="2489795" cy="941557"/>
          </a:xfrm>
          <a:prstGeom prst="rect">
            <a:avLst/>
          </a:prstGeom>
        </p:spPr>
        <p:txBody>
          <a:bodyPr lIns="0" tIns="0" rIns="0" bIns="0" rtlCol="0" anchor="t">
            <a:spAutoFit/>
          </a:bodyPr>
          <a:lstStyle/>
          <a:p>
            <a:pPr algn="ctr">
              <a:lnSpc>
                <a:spcPts val="3753"/>
              </a:lnSpc>
            </a:pPr>
            <a:r>
              <a:rPr lang="en-US" sz="2680" i="1">
                <a:solidFill>
                  <a:srgbClr val="FFFFFF"/>
                </a:solidFill>
                <a:latin typeface="Canva Sans Italics"/>
                <a:ea typeface="Canva Sans Italics"/>
                <a:cs typeface="Canva Sans Italics"/>
                <a:sym typeface="Canva Sans Italics"/>
              </a:rPr>
              <a:t>Averaged over </a:t>
            </a:r>
          </a:p>
          <a:p>
            <a:pPr algn="ctr">
              <a:lnSpc>
                <a:spcPts val="3753"/>
              </a:lnSpc>
              <a:spcBef>
                <a:spcPct val="0"/>
              </a:spcBef>
            </a:pPr>
            <a:r>
              <a:rPr lang="en-US" sz="2680" i="1">
                <a:solidFill>
                  <a:srgbClr val="FFFFFF"/>
                </a:solidFill>
                <a:latin typeface="Canva Sans Italics"/>
                <a:ea typeface="Canva Sans Italics"/>
                <a:cs typeface="Canva Sans Italics"/>
                <a:sym typeface="Canva Sans Italics"/>
              </a:rPr>
              <a:t>many pairs</a:t>
            </a:r>
          </a:p>
        </p:txBody>
      </p:sp>
      <p:sp>
        <p:nvSpPr>
          <p:cNvPr id="41" name="TextBox 41"/>
          <p:cNvSpPr txBox="1"/>
          <p:nvPr/>
        </p:nvSpPr>
        <p:spPr>
          <a:xfrm>
            <a:off x="1063940" y="5627299"/>
            <a:ext cx="1073611" cy="1194018"/>
          </a:xfrm>
          <a:prstGeom prst="rect">
            <a:avLst/>
          </a:prstGeom>
        </p:spPr>
        <p:txBody>
          <a:bodyPr lIns="0" tIns="0" rIns="0" bIns="0" rtlCol="0" anchor="t">
            <a:spAutoFit/>
          </a:bodyPr>
          <a:lstStyle/>
          <a:p>
            <a:pPr algn="ctr">
              <a:lnSpc>
                <a:spcPts val="9788"/>
              </a:lnSpc>
              <a:spcBef>
                <a:spcPct val="0"/>
              </a:spcBef>
            </a:pPr>
            <a:r>
              <a:rPr lang="en-US" sz="6991">
                <a:solidFill>
                  <a:srgbClr val="1893F8"/>
                </a:solidFill>
                <a:latin typeface="Lexend Deca"/>
                <a:ea typeface="Lexend Deca"/>
                <a:cs typeface="Lexend Deca"/>
                <a:sym typeface="Lexend Deca"/>
              </a:rPr>
              <a:t>C</a:t>
            </a:r>
          </a:p>
        </p:txBody>
      </p:sp>
      <p:sp>
        <p:nvSpPr>
          <p:cNvPr id="42" name="TextBox 42"/>
          <p:cNvSpPr txBox="1"/>
          <p:nvPr/>
        </p:nvSpPr>
        <p:spPr>
          <a:xfrm>
            <a:off x="1028700" y="7691765"/>
            <a:ext cx="1144091" cy="1170479"/>
          </a:xfrm>
          <a:prstGeom prst="rect">
            <a:avLst/>
          </a:prstGeom>
        </p:spPr>
        <p:txBody>
          <a:bodyPr lIns="0" tIns="0" rIns="0" bIns="0" rtlCol="0" anchor="t">
            <a:spAutoFit/>
          </a:bodyPr>
          <a:lstStyle/>
          <a:p>
            <a:pPr algn="ctr">
              <a:lnSpc>
                <a:spcPts val="9510"/>
              </a:lnSpc>
              <a:spcBef>
                <a:spcPct val="0"/>
              </a:spcBef>
            </a:pPr>
            <a:r>
              <a:rPr lang="en-US" sz="6793">
                <a:solidFill>
                  <a:srgbClr val="FF3131"/>
                </a:solidFill>
                <a:latin typeface="Lexend Deca"/>
                <a:ea typeface="Lexend Deca"/>
                <a:cs typeface="Lexend Deca"/>
                <a:sym typeface="Lexend Deca"/>
              </a:rPr>
              <a:t>M</a:t>
            </a:r>
          </a:p>
        </p:txBody>
      </p:sp>
      <p:sp>
        <p:nvSpPr>
          <p:cNvPr id="43" name="TextBox 43"/>
          <p:cNvSpPr txBox="1"/>
          <p:nvPr/>
        </p:nvSpPr>
        <p:spPr>
          <a:xfrm rot="-1049057">
            <a:off x="7138645" y="4929348"/>
            <a:ext cx="3060923" cy="395925"/>
          </a:xfrm>
          <a:prstGeom prst="rect">
            <a:avLst/>
          </a:prstGeom>
        </p:spPr>
        <p:txBody>
          <a:bodyPr lIns="0" tIns="0" rIns="0" bIns="0" rtlCol="0" anchor="t">
            <a:spAutoFit/>
          </a:bodyPr>
          <a:lstStyle/>
          <a:p>
            <a:pPr algn="ctr">
              <a:lnSpc>
                <a:spcPts val="3202"/>
              </a:lnSpc>
              <a:spcBef>
                <a:spcPct val="0"/>
              </a:spcBef>
            </a:pPr>
            <a:r>
              <a:rPr lang="en-US" sz="2287" i="1">
                <a:solidFill>
                  <a:srgbClr val="FFFFFF"/>
                </a:solidFill>
                <a:latin typeface="Canva Sans Italics"/>
                <a:ea typeface="Canva Sans Italics"/>
                <a:cs typeface="Canva Sans Italics"/>
                <a:sym typeface="Canva Sans Italics"/>
              </a:rPr>
              <a:t>Last Token Activation</a:t>
            </a:r>
          </a:p>
        </p:txBody>
      </p:sp>
      <p:grpSp>
        <p:nvGrpSpPr>
          <p:cNvPr id="44" name="Group 44"/>
          <p:cNvGrpSpPr/>
          <p:nvPr/>
        </p:nvGrpSpPr>
        <p:grpSpPr>
          <a:xfrm>
            <a:off x="107472" y="2406742"/>
            <a:ext cx="898250" cy="825920"/>
            <a:chOff x="0" y="0"/>
            <a:chExt cx="1197667" cy="1101227"/>
          </a:xfrm>
        </p:grpSpPr>
        <p:grpSp>
          <p:nvGrpSpPr>
            <p:cNvPr id="45" name="Group 45"/>
            <p:cNvGrpSpPr/>
            <p:nvPr/>
          </p:nvGrpSpPr>
          <p:grpSpPr>
            <a:xfrm>
              <a:off x="173280" y="302783"/>
              <a:ext cx="798444" cy="798444"/>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93F8">
                  <a:alpha val="67843"/>
                </a:srgbClr>
              </a:solidFill>
            </p:spPr>
            <p:txBody>
              <a:bodyPr/>
              <a:lstStyle/>
              <a:p>
                <a:endParaRPr lang="en-IN"/>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a:off x="0" y="0"/>
              <a:ext cx="798444" cy="798444"/>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93F8">
                  <a:alpha val="67843"/>
                </a:srgbClr>
              </a:solidFill>
            </p:spPr>
            <p:txBody>
              <a:bodyPr/>
              <a:lstStyle/>
              <a:p>
                <a:endParaRPr lang="en-IN"/>
              </a:p>
            </p:txBody>
          </p:sp>
          <p:sp>
            <p:nvSpPr>
              <p:cNvPr id="50" name="TextBox 5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1" name="Group 51"/>
            <p:cNvGrpSpPr/>
            <p:nvPr/>
          </p:nvGrpSpPr>
          <p:grpSpPr>
            <a:xfrm>
              <a:off x="399222" y="25400"/>
              <a:ext cx="798444" cy="798444"/>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93F8">
                  <a:alpha val="67843"/>
                </a:srgbClr>
              </a:solidFill>
            </p:spPr>
            <p:txBody>
              <a:bodyPr/>
              <a:lstStyle/>
              <a:p>
                <a:endParaRPr lang="en-IN"/>
              </a:p>
            </p:txBody>
          </p:sp>
          <p:sp>
            <p:nvSpPr>
              <p:cNvPr id="53" name="TextBox 5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54" name="Group 54"/>
          <p:cNvGrpSpPr/>
          <p:nvPr/>
        </p:nvGrpSpPr>
        <p:grpSpPr>
          <a:xfrm>
            <a:off x="130450" y="3240145"/>
            <a:ext cx="898250" cy="825920"/>
            <a:chOff x="0" y="0"/>
            <a:chExt cx="1197667" cy="1101227"/>
          </a:xfrm>
        </p:grpSpPr>
        <p:grpSp>
          <p:nvGrpSpPr>
            <p:cNvPr id="55" name="Group 55"/>
            <p:cNvGrpSpPr/>
            <p:nvPr/>
          </p:nvGrpSpPr>
          <p:grpSpPr>
            <a:xfrm>
              <a:off x="173280" y="302783"/>
              <a:ext cx="798444" cy="798444"/>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alpha val="67843"/>
                </a:srgbClr>
              </a:solidFill>
            </p:spPr>
            <p:txBody>
              <a:bodyPr/>
              <a:lstStyle/>
              <a:p>
                <a:endParaRPr lang="en-IN"/>
              </a:p>
            </p:txBody>
          </p:sp>
          <p:sp>
            <p:nvSpPr>
              <p:cNvPr id="57" name="TextBox 5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8" name="Group 58"/>
            <p:cNvGrpSpPr/>
            <p:nvPr/>
          </p:nvGrpSpPr>
          <p:grpSpPr>
            <a:xfrm>
              <a:off x="0" y="0"/>
              <a:ext cx="798444" cy="798444"/>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alpha val="67843"/>
                </a:srgbClr>
              </a:solidFill>
            </p:spPr>
            <p:txBody>
              <a:bodyPr/>
              <a:lstStyle/>
              <a:p>
                <a:endParaRPr lang="en-IN"/>
              </a:p>
            </p:txBody>
          </p:sp>
          <p:sp>
            <p:nvSpPr>
              <p:cNvPr id="60" name="TextBox 6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1" name="Group 61"/>
            <p:cNvGrpSpPr/>
            <p:nvPr/>
          </p:nvGrpSpPr>
          <p:grpSpPr>
            <a:xfrm>
              <a:off x="399222" y="25400"/>
              <a:ext cx="798444" cy="798444"/>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alpha val="67843"/>
                </a:srgbClr>
              </a:solidFill>
            </p:spPr>
            <p:txBody>
              <a:bodyPr/>
              <a:lstStyle/>
              <a:p>
                <a:endParaRPr lang="en-IN"/>
              </a:p>
            </p:txBody>
          </p:sp>
          <p:sp>
            <p:nvSpPr>
              <p:cNvPr id="63" name="TextBox 6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B081D"/>
        </a:solidFill>
        <a:effectLst/>
      </p:bgPr>
    </p:bg>
    <p:spTree>
      <p:nvGrpSpPr>
        <p:cNvPr id="1" name=""/>
        <p:cNvGrpSpPr/>
        <p:nvPr/>
      </p:nvGrpSpPr>
      <p:grpSpPr>
        <a:xfrm>
          <a:off x="0" y="0"/>
          <a:ext cx="0" cy="0"/>
          <a:chOff x="0" y="0"/>
          <a:chExt cx="0" cy="0"/>
        </a:xfrm>
      </p:grpSpPr>
      <p:sp>
        <p:nvSpPr>
          <p:cNvPr id="2" name="TextBox 2"/>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Quantitative Results: Against Baselines</a:t>
            </a:r>
          </a:p>
        </p:txBody>
      </p:sp>
      <p:sp>
        <p:nvSpPr>
          <p:cNvPr id="3" name="TextBox 3"/>
          <p:cNvSpPr txBox="1"/>
          <p:nvPr/>
        </p:nvSpPr>
        <p:spPr>
          <a:xfrm>
            <a:off x="1028700" y="9182100"/>
            <a:ext cx="16230600" cy="758826"/>
          </a:xfrm>
          <a:prstGeom prst="rect">
            <a:avLst/>
          </a:prstGeom>
        </p:spPr>
        <p:txBody>
          <a:bodyPr lIns="0" tIns="0" rIns="0" bIns="0" rtlCol="0" anchor="t">
            <a:spAutoFit/>
          </a:bodyPr>
          <a:lstStyle/>
          <a:p>
            <a:pPr algn="ctr">
              <a:lnSpc>
                <a:spcPts val="6299"/>
              </a:lnSpc>
              <a:spcBef>
                <a:spcPct val="0"/>
              </a:spcBef>
            </a:pPr>
            <a:r>
              <a:rPr lang="en-US" sz="4499" i="1">
                <a:solidFill>
                  <a:srgbClr val="FFFFFF"/>
                </a:solidFill>
                <a:latin typeface="Lora Italics"/>
                <a:ea typeface="Lora Italics"/>
                <a:cs typeface="Lora Italics"/>
                <a:sym typeface="Lora Italics"/>
              </a:rPr>
              <a:t>Averaged over 740 examples (Mistral 7B)</a:t>
            </a:r>
          </a:p>
        </p:txBody>
      </p:sp>
      <p:graphicFrame>
        <p:nvGraphicFramePr>
          <p:cNvPr id="4" name="Table 4"/>
          <p:cNvGraphicFramePr>
            <a:graphicFrameLocks noGrp="1"/>
          </p:cNvGraphicFramePr>
          <p:nvPr/>
        </p:nvGraphicFramePr>
        <p:xfrm>
          <a:off x="1028700" y="1996538"/>
          <a:ext cx="16230600" cy="5629275"/>
        </p:xfrm>
        <a:graphic>
          <a:graphicData uri="http://schemas.openxmlformats.org/drawingml/2006/table">
            <a:tbl>
              <a:tblPr/>
              <a:tblGrid>
                <a:gridCol w="5133429">
                  <a:extLst>
                    <a:ext uri="{9D8B030D-6E8A-4147-A177-3AD203B41FA5}">
                      <a16:colId xmlns:a16="http://schemas.microsoft.com/office/drawing/2014/main" val="20000"/>
                    </a:ext>
                  </a:extLst>
                </a:gridCol>
                <a:gridCol w="3643765">
                  <a:extLst>
                    <a:ext uri="{9D8B030D-6E8A-4147-A177-3AD203B41FA5}">
                      <a16:colId xmlns:a16="http://schemas.microsoft.com/office/drawing/2014/main" val="20001"/>
                    </a:ext>
                  </a:extLst>
                </a:gridCol>
                <a:gridCol w="3610671">
                  <a:extLst>
                    <a:ext uri="{9D8B030D-6E8A-4147-A177-3AD203B41FA5}">
                      <a16:colId xmlns:a16="http://schemas.microsoft.com/office/drawing/2014/main" val="20002"/>
                    </a:ext>
                  </a:extLst>
                </a:gridCol>
                <a:gridCol w="3842735">
                  <a:extLst>
                    <a:ext uri="{9D8B030D-6E8A-4147-A177-3AD203B41FA5}">
                      <a16:colId xmlns:a16="http://schemas.microsoft.com/office/drawing/2014/main" val="20003"/>
                    </a:ext>
                  </a:extLst>
                </a:gridCol>
              </a:tblGrid>
              <a:tr h="1889212">
                <a:tc>
                  <a:txBody>
                    <a:bodyPr/>
                    <a:lstStyle/>
                    <a:p>
                      <a:pPr algn="ctr">
                        <a:lnSpc>
                          <a:spcPts val="5040"/>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Faithfulness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Average Repetitions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Average </a:t>
                      </a:r>
                      <a:endParaRPr lang="en-US" sz="1100"/>
                    </a:p>
                    <a:p>
                      <a:pPr algn="ctr">
                        <a:lnSpc>
                          <a:spcPts val="5040"/>
                        </a:lnSpc>
                      </a:pPr>
                      <a:r>
                        <a:rPr lang="en-US" sz="3600">
                          <a:solidFill>
                            <a:srgbClr val="FFFFFF"/>
                          </a:solidFill>
                          <a:latin typeface="Lexend Deca"/>
                          <a:ea typeface="Lexend Deca"/>
                          <a:cs typeface="Lexend Deca"/>
                          <a:sym typeface="Lexend Deca"/>
                        </a:rPr>
                        <a:t># Words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246688">
                <a:tc>
                  <a:txBody>
                    <a:bodyPr/>
                    <a:lstStyle/>
                    <a:p>
                      <a:pPr algn="ctr">
                        <a:lnSpc>
                          <a:spcPts val="5040"/>
                        </a:lnSpc>
                        <a:defRPr/>
                      </a:pPr>
                      <a:r>
                        <a:rPr lang="en-US" sz="3600">
                          <a:solidFill>
                            <a:srgbClr val="FFFFFF"/>
                          </a:solidFill>
                          <a:latin typeface="Lexend Deca"/>
                          <a:ea typeface="Lexend Deca"/>
                          <a:cs typeface="Lexend Deca"/>
                          <a:sym typeface="Lexend Deca"/>
                        </a:rPr>
                        <a:t>Regular Decoding</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0.44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38.85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246688">
                <a:tc>
                  <a:txBody>
                    <a:bodyPr/>
                    <a:lstStyle/>
                    <a:p>
                      <a:pPr algn="ctr">
                        <a:lnSpc>
                          <a:spcPts val="5040"/>
                        </a:lnSpc>
                        <a:defRPr/>
                      </a:pPr>
                      <a:r>
                        <a:rPr lang="en-US" sz="3600">
                          <a:solidFill>
                            <a:srgbClr val="FFFFFF"/>
                          </a:solidFill>
                          <a:latin typeface="Lexend Deca"/>
                          <a:ea typeface="Lexend Deca"/>
                          <a:cs typeface="Lexend Deca"/>
                          <a:sym typeface="Lexend Deca"/>
                        </a:rPr>
                        <a:t>CAD, α = 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0.60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246688">
                <a:tc>
                  <a:txBody>
                    <a:bodyPr/>
                    <a:lstStyle/>
                    <a:p>
                      <a:pPr algn="ctr">
                        <a:lnSpc>
                          <a:spcPts val="5040"/>
                        </a:lnSpc>
                        <a:defRPr/>
                      </a:pPr>
                      <a:r>
                        <a:rPr lang="en-US" sz="3600">
                          <a:solidFill>
                            <a:srgbClr val="FFFFFF"/>
                          </a:solidFill>
                          <a:latin typeface="Lexend Deca"/>
                          <a:ea typeface="Lexend Deca"/>
                          <a:cs typeface="Lexend Deca"/>
                          <a:sym typeface="Lexend Deca"/>
                        </a:rPr>
                        <a:t>Steering, m=2 (Ours)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0.56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40.54</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0B081D"/>
        </a:solidFill>
        <a:effectLst/>
      </p:bgPr>
    </p:bg>
    <p:spTree>
      <p:nvGrpSpPr>
        <p:cNvPr id="1" name=""/>
        <p:cNvGrpSpPr/>
        <p:nvPr/>
      </p:nvGrpSpPr>
      <p:grpSpPr>
        <a:xfrm>
          <a:off x="0" y="0"/>
          <a:ext cx="0" cy="0"/>
          <a:chOff x="0" y="0"/>
          <a:chExt cx="0" cy="0"/>
        </a:xfrm>
      </p:grpSpPr>
      <p:sp>
        <p:nvSpPr>
          <p:cNvPr id="2" name="TextBox 2"/>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Quantitative Results: Llama 3.1 70B</a:t>
            </a:r>
          </a:p>
        </p:txBody>
      </p:sp>
      <p:graphicFrame>
        <p:nvGraphicFramePr>
          <p:cNvPr id="3" name="Table 3"/>
          <p:cNvGraphicFramePr>
            <a:graphicFrameLocks noGrp="1"/>
          </p:cNvGraphicFramePr>
          <p:nvPr/>
        </p:nvGraphicFramePr>
        <p:xfrm>
          <a:off x="1028700" y="1996538"/>
          <a:ext cx="16230600" cy="6867525"/>
        </p:xfrm>
        <a:graphic>
          <a:graphicData uri="http://schemas.openxmlformats.org/drawingml/2006/table">
            <a:tbl>
              <a:tblPr/>
              <a:tblGrid>
                <a:gridCol w="5133429">
                  <a:extLst>
                    <a:ext uri="{9D8B030D-6E8A-4147-A177-3AD203B41FA5}">
                      <a16:colId xmlns:a16="http://schemas.microsoft.com/office/drawing/2014/main" val="20000"/>
                    </a:ext>
                  </a:extLst>
                </a:gridCol>
                <a:gridCol w="3643765">
                  <a:extLst>
                    <a:ext uri="{9D8B030D-6E8A-4147-A177-3AD203B41FA5}">
                      <a16:colId xmlns:a16="http://schemas.microsoft.com/office/drawing/2014/main" val="20001"/>
                    </a:ext>
                  </a:extLst>
                </a:gridCol>
                <a:gridCol w="3610671">
                  <a:extLst>
                    <a:ext uri="{9D8B030D-6E8A-4147-A177-3AD203B41FA5}">
                      <a16:colId xmlns:a16="http://schemas.microsoft.com/office/drawing/2014/main" val="20002"/>
                    </a:ext>
                  </a:extLst>
                </a:gridCol>
                <a:gridCol w="3842735">
                  <a:extLst>
                    <a:ext uri="{9D8B030D-6E8A-4147-A177-3AD203B41FA5}">
                      <a16:colId xmlns:a16="http://schemas.microsoft.com/office/drawing/2014/main" val="20003"/>
                    </a:ext>
                  </a:extLst>
                </a:gridCol>
              </a:tblGrid>
              <a:tr h="1886893">
                <a:tc>
                  <a:txBody>
                    <a:bodyPr/>
                    <a:lstStyle/>
                    <a:p>
                      <a:pPr algn="ctr">
                        <a:lnSpc>
                          <a:spcPts val="5040"/>
                        </a:lnSpc>
                        <a:defRPr/>
                      </a:pP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Faithfulness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Average Repetitions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Average </a:t>
                      </a:r>
                      <a:endParaRPr lang="en-US" sz="1100"/>
                    </a:p>
                    <a:p>
                      <a:pPr algn="ctr">
                        <a:lnSpc>
                          <a:spcPts val="5040"/>
                        </a:lnSpc>
                      </a:pPr>
                      <a:r>
                        <a:rPr lang="en-US" sz="3600">
                          <a:solidFill>
                            <a:srgbClr val="FFFFFF"/>
                          </a:solidFill>
                          <a:latin typeface="Lexend Deca"/>
                          <a:ea typeface="Lexend Deca"/>
                          <a:cs typeface="Lexend Deca"/>
                          <a:sym typeface="Lexend Deca"/>
                        </a:rPr>
                        <a:t># Words</a:t>
                      </a:r>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245158">
                <a:tc>
                  <a:txBody>
                    <a:bodyPr/>
                    <a:lstStyle/>
                    <a:p>
                      <a:pPr algn="ctr">
                        <a:lnSpc>
                          <a:spcPts val="5040"/>
                        </a:lnSpc>
                        <a:defRPr/>
                      </a:pPr>
                      <a:r>
                        <a:rPr lang="en-US" sz="3600">
                          <a:solidFill>
                            <a:srgbClr val="FFFFFF"/>
                          </a:solidFill>
                          <a:latin typeface="Lexend Deca"/>
                          <a:ea typeface="Lexend Deca"/>
                          <a:cs typeface="Lexend Deca"/>
                          <a:sym typeface="Lexend Deca"/>
                        </a:rPr>
                        <a:t>Regular Decoding</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0.56</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0.00</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11.69</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245158">
                <a:tc>
                  <a:txBody>
                    <a:bodyPr/>
                    <a:lstStyle/>
                    <a:p>
                      <a:pPr algn="ctr">
                        <a:lnSpc>
                          <a:spcPts val="5040"/>
                        </a:lnSpc>
                        <a:defRPr/>
                      </a:pPr>
                      <a:r>
                        <a:rPr lang="en-US" sz="3600">
                          <a:solidFill>
                            <a:srgbClr val="FFFFFF"/>
                          </a:solidFill>
                          <a:latin typeface="Lexend Deca"/>
                          <a:ea typeface="Lexend Deca"/>
                          <a:cs typeface="Lexend Deca"/>
                          <a:sym typeface="Lexend Deca"/>
                        </a:rPr>
                        <a:t>Multiplier = 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0.55</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0.01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13.01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245158">
                <a:tc>
                  <a:txBody>
                    <a:bodyPr/>
                    <a:lstStyle/>
                    <a:p>
                      <a:pPr algn="ctr">
                        <a:lnSpc>
                          <a:spcPts val="5040"/>
                        </a:lnSpc>
                        <a:defRPr/>
                      </a:pPr>
                      <a:r>
                        <a:rPr lang="en-US" sz="3600">
                          <a:solidFill>
                            <a:srgbClr val="FFFFFF"/>
                          </a:solidFill>
                          <a:latin typeface="Lexend Deca"/>
                          <a:ea typeface="Lexend Deca"/>
                          <a:cs typeface="Lexend Deca"/>
                          <a:sym typeface="Lexend Deca"/>
                        </a:rPr>
                        <a:t>Multiplier = 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0.53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0.01</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14.68</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245158">
                <a:tc>
                  <a:txBody>
                    <a:bodyPr/>
                    <a:lstStyle/>
                    <a:p>
                      <a:pPr algn="ctr">
                        <a:lnSpc>
                          <a:spcPts val="5040"/>
                        </a:lnSpc>
                        <a:defRPr/>
                      </a:pPr>
                      <a:r>
                        <a:rPr lang="en-US" sz="3600">
                          <a:solidFill>
                            <a:srgbClr val="FFFFFF"/>
                          </a:solidFill>
                          <a:latin typeface="Lexend Deca"/>
                          <a:ea typeface="Lexend Deca"/>
                          <a:cs typeface="Lexend Deca"/>
                          <a:sym typeface="Lexend Deca"/>
                        </a:rPr>
                        <a:t>Multiplier = 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0.52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0.02</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040"/>
                        </a:lnSpc>
                        <a:defRPr/>
                      </a:pPr>
                      <a:r>
                        <a:rPr lang="en-US" sz="3600">
                          <a:solidFill>
                            <a:srgbClr val="FFFFFF"/>
                          </a:solidFill>
                          <a:latin typeface="Lexend Deca"/>
                          <a:ea typeface="Lexend Deca"/>
                          <a:cs typeface="Lexend Deca"/>
                          <a:sym typeface="Lexend Deca"/>
                        </a:rPr>
                        <a:t>17.53</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Box 4"/>
          <p:cNvSpPr txBox="1"/>
          <p:nvPr/>
        </p:nvSpPr>
        <p:spPr>
          <a:xfrm>
            <a:off x="1028700" y="9182100"/>
            <a:ext cx="16230600" cy="758826"/>
          </a:xfrm>
          <a:prstGeom prst="rect">
            <a:avLst/>
          </a:prstGeom>
        </p:spPr>
        <p:txBody>
          <a:bodyPr lIns="0" tIns="0" rIns="0" bIns="0" rtlCol="0" anchor="t">
            <a:spAutoFit/>
          </a:bodyPr>
          <a:lstStyle/>
          <a:p>
            <a:pPr algn="ctr">
              <a:lnSpc>
                <a:spcPts val="6299"/>
              </a:lnSpc>
              <a:spcBef>
                <a:spcPct val="0"/>
              </a:spcBef>
            </a:pPr>
            <a:r>
              <a:rPr lang="en-US" sz="4499" i="1">
                <a:solidFill>
                  <a:srgbClr val="FFFFFF"/>
                </a:solidFill>
                <a:latin typeface="Lora Italics"/>
                <a:ea typeface="Lora Italics"/>
                <a:cs typeface="Lora Italics"/>
                <a:sym typeface="Lora Italics"/>
              </a:rPr>
              <a:t>Averaged over 740 examples (Best layer = 32)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a:off x="7406236" y="4066353"/>
            <a:ext cx="5250380" cy="5191947"/>
            <a:chOff x="0" y="0"/>
            <a:chExt cx="7000506" cy="6922596"/>
          </a:xfrm>
        </p:grpSpPr>
        <p:sp>
          <p:nvSpPr>
            <p:cNvPr id="3" name="Freeform 3"/>
            <p:cNvSpPr/>
            <p:nvPr/>
          </p:nvSpPr>
          <p:spPr>
            <a:xfrm>
              <a:off x="0" y="0"/>
              <a:ext cx="6234511" cy="3514705"/>
            </a:xfrm>
            <a:custGeom>
              <a:avLst/>
              <a:gdLst/>
              <a:ahLst/>
              <a:cxnLst/>
              <a:rect l="l" t="t" r="r" b="b"/>
              <a:pathLst>
                <a:path w="6234511" h="3514705">
                  <a:moveTo>
                    <a:pt x="0" y="0"/>
                  </a:moveTo>
                  <a:lnTo>
                    <a:pt x="6234511" y="0"/>
                  </a:lnTo>
                  <a:lnTo>
                    <a:pt x="6234511" y="3514705"/>
                  </a:lnTo>
                  <a:lnTo>
                    <a:pt x="0" y="35147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0" y="1077590"/>
              <a:ext cx="6234511" cy="1598481"/>
            </a:xfrm>
            <a:prstGeom prst="rect">
              <a:avLst/>
            </a:prstGeom>
          </p:spPr>
          <p:txBody>
            <a:bodyPr lIns="0" tIns="0" rIns="0" bIns="0" rtlCol="0" anchor="t">
              <a:spAutoFit/>
            </a:bodyPr>
            <a:lstStyle/>
            <a:p>
              <a:pPr algn="ctr">
                <a:lnSpc>
                  <a:spcPts val="4927"/>
                </a:lnSpc>
                <a:spcBef>
                  <a:spcPct val="0"/>
                </a:spcBef>
              </a:pPr>
              <a:r>
                <a:rPr lang="en-US" sz="3519">
                  <a:solidFill>
                    <a:srgbClr val="0B081D"/>
                  </a:solidFill>
                  <a:latin typeface="Lexend Deca"/>
                  <a:ea typeface="Lexend Deca"/>
                  <a:cs typeface="Lexend Deca"/>
                  <a:sym typeface="Lexend Deca"/>
                </a:rPr>
                <a:t>Legal Misinterpretation</a:t>
              </a:r>
            </a:p>
          </p:txBody>
        </p:sp>
        <p:sp>
          <p:nvSpPr>
            <p:cNvPr id="5" name="TextBox 5"/>
            <p:cNvSpPr txBox="1"/>
            <p:nvPr/>
          </p:nvSpPr>
          <p:spPr>
            <a:xfrm>
              <a:off x="317665" y="3770668"/>
              <a:ext cx="6682841" cy="3151928"/>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exend Deca"/>
                  <a:ea typeface="Lexend Deca"/>
                  <a:cs typeface="Lexend Deca"/>
                  <a:sym typeface="Lexend Deca"/>
                </a:rPr>
                <a:t>Flawed legal advice</a:t>
              </a:r>
            </a:p>
            <a:p>
              <a:pPr marL="734059" lvl="1" indent="-367030" algn="l">
                <a:lnSpc>
                  <a:spcPts val="4759"/>
                </a:lnSpc>
                <a:buFont typeface="Arial"/>
                <a:buChar char="•"/>
              </a:pPr>
              <a:r>
                <a:rPr lang="en-US" sz="3399">
                  <a:solidFill>
                    <a:srgbClr val="FFFFFF"/>
                  </a:solidFill>
                  <a:latin typeface="Lexend Deca"/>
                  <a:ea typeface="Lexend Deca"/>
                  <a:cs typeface="Lexend Deca"/>
                  <a:sym typeface="Lexend Deca"/>
                </a:rPr>
                <a:t>Erosion of Trust</a:t>
              </a:r>
            </a:p>
            <a:p>
              <a:pPr marL="734059" lvl="1" indent="-367030" algn="l">
                <a:lnSpc>
                  <a:spcPts val="4759"/>
                </a:lnSpc>
                <a:buFont typeface="Arial"/>
                <a:buChar char="•"/>
              </a:pPr>
              <a:r>
                <a:rPr lang="en-US" sz="3399">
                  <a:solidFill>
                    <a:srgbClr val="FFFFFF"/>
                  </a:solidFill>
                  <a:latin typeface="Lexend Deca"/>
                  <a:ea typeface="Lexend Deca"/>
                  <a:cs typeface="Lexend Deca"/>
                  <a:sym typeface="Lexend Deca"/>
                </a:rPr>
                <a:t>Usage of obsolete or changed laws</a:t>
              </a:r>
            </a:p>
          </p:txBody>
        </p:sp>
      </p:grpSp>
      <p:sp>
        <p:nvSpPr>
          <p:cNvPr id="6" name="TextBox 6"/>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Business Interest</a:t>
            </a:r>
          </a:p>
        </p:txBody>
      </p:sp>
      <p:sp>
        <p:nvSpPr>
          <p:cNvPr id="7" name="TextBox 7"/>
          <p:cNvSpPr txBox="1"/>
          <p:nvPr/>
        </p:nvSpPr>
        <p:spPr>
          <a:xfrm>
            <a:off x="1575701" y="2228505"/>
            <a:ext cx="15092660" cy="580390"/>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Lexend Deca"/>
                <a:ea typeface="Lexend Deca"/>
                <a:cs typeface="Lexend Deca"/>
                <a:sym typeface="Lexend Deca"/>
              </a:rPr>
              <a:t>Signing and reading contracts is a prevalent use case of Adobe Acrobat</a:t>
            </a:r>
          </a:p>
        </p:txBody>
      </p:sp>
      <p:sp>
        <p:nvSpPr>
          <p:cNvPr id="8" name="Freeform 8"/>
          <p:cNvSpPr/>
          <p:nvPr/>
        </p:nvSpPr>
        <p:spPr>
          <a:xfrm>
            <a:off x="2196285" y="3731871"/>
            <a:ext cx="1321745" cy="1321745"/>
          </a:xfrm>
          <a:custGeom>
            <a:avLst/>
            <a:gdLst/>
            <a:ahLst/>
            <a:cxnLst/>
            <a:rect l="l" t="t" r="r" b="b"/>
            <a:pathLst>
              <a:path w="1321745" h="1321745">
                <a:moveTo>
                  <a:pt x="0" y="0"/>
                </a:moveTo>
                <a:lnTo>
                  <a:pt x="1321745" y="0"/>
                </a:lnTo>
                <a:lnTo>
                  <a:pt x="1321745" y="1321744"/>
                </a:lnTo>
                <a:lnTo>
                  <a:pt x="0" y="1321744"/>
                </a:lnTo>
                <a:lnTo>
                  <a:pt x="0" y="0"/>
                </a:lnTo>
                <a:close/>
              </a:path>
            </a:pathLst>
          </a:custGeom>
          <a:blipFill>
            <a:blip r:embed="rId5"/>
            <a:stretch>
              <a:fillRect/>
            </a:stretch>
          </a:blipFill>
        </p:spPr>
        <p:txBody>
          <a:bodyPr/>
          <a:lstStyle/>
          <a:p>
            <a:endParaRPr lang="en-IN"/>
          </a:p>
        </p:txBody>
      </p:sp>
      <p:sp>
        <p:nvSpPr>
          <p:cNvPr id="9" name="TextBox 9"/>
          <p:cNvSpPr txBox="1"/>
          <p:nvPr/>
        </p:nvSpPr>
        <p:spPr>
          <a:xfrm>
            <a:off x="4220668" y="3971103"/>
            <a:ext cx="1285379" cy="748031"/>
          </a:xfrm>
          <a:prstGeom prst="rect">
            <a:avLst/>
          </a:prstGeom>
        </p:spPr>
        <p:txBody>
          <a:bodyPr lIns="0" tIns="0" rIns="0" bIns="0" rtlCol="0" anchor="t">
            <a:spAutoFit/>
          </a:bodyPr>
          <a:lstStyle/>
          <a:p>
            <a:pPr algn="l">
              <a:lnSpc>
                <a:spcPts val="6019"/>
              </a:lnSpc>
              <a:spcBef>
                <a:spcPct val="0"/>
              </a:spcBef>
            </a:pPr>
            <a:r>
              <a:rPr lang="en-US" sz="4299">
                <a:solidFill>
                  <a:srgbClr val="FFFFFF"/>
                </a:solidFill>
                <a:latin typeface="Lexend Deca"/>
                <a:ea typeface="Lexend Deca"/>
                <a:cs typeface="Lexend Deca"/>
                <a:sym typeface="Lexend Deca"/>
              </a:rPr>
              <a:t>But...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2" name="TextBox 2"/>
          <p:cNvSpPr txBox="1"/>
          <p:nvPr/>
        </p:nvSpPr>
        <p:spPr>
          <a:xfrm>
            <a:off x="6575357" y="4073230"/>
            <a:ext cx="4361238" cy="1930989"/>
          </a:xfrm>
          <a:prstGeom prst="rect">
            <a:avLst/>
          </a:prstGeom>
        </p:spPr>
        <p:txBody>
          <a:bodyPr lIns="0" tIns="0" rIns="0" bIns="0" rtlCol="0" anchor="t">
            <a:spAutoFit/>
          </a:bodyPr>
          <a:lstStyle/>
          <a:p>
            <a:pPr algn="l">
              <a:lnSpc>
                <a:spcPts val="15973"/>
              </a:lnSpc>
              <a:spcBef>
                <a:spcPct val="0"/>
              </a:spcBef>
            </a:pPr>
            <a:r>
              <a:rPr lang="en-US" sz="11409">
                <a:solidFill>
                  <a:srgbClr val="FA8E8E"/>
                </a:solidFill>
                <a:latin typeface="Lexend Deca"/>
                <a:ea typeface="Lexend Deca"/>
                <a:cs typeface="Lexend Deca"/>
                <a:sym typeface="Lexend Deca"/>
              </a:rPr>
              <a:t>Demo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a:off x="3213889" y="1912702"/>
            <a:ext cx="13433718" cy="7100778"/>
            <a:chOff x="0" y="0"/>
            <a:chExt cx="17911624" cy="9467704"/>
          </a:xfrm>
        </p:grpSpPr>
        <p:grpSp>
          <p:nvGrpSpPr>
            <p:cNvPr id="3" name="Group 3"/>
            <p:cNvGrpSpPr/>
            <p:nvPr/>
          </p:nvGrpSpPr>
          <p:grpSpPr>
            <a:xfrm rot="-10800000">
              <a:off x="4847804" y="1012498"/>
              <a:ext cx="1648179" cy="883961"/>
              <a:chOff x="0" y="0"/>
              <a:chExt cx="1207521" cy="647625"/>
            </a:xfrm>
          </p:grpSpPr>
          <p:sp>
            <p:nvSpPr>
              <p:cNvPr id="4" name="Freeform 4"/>
              <p:cNvSpPr/>
              <p:nvPr/>
            </p:nvSpPr>
            <p:spPr>
              <a:xfrm>
                <a:off x="0" y="0"/>
                <a:ext cx="1207521" cy="647625"/>
              </a:xfrm>
              <a:custGeom>
                <a:avLst/>
                <a:gdLst/>
                <a:ahLst/>
                <a:cxnLst/>
                <a:rect l="l" t="t" r="r" b="b"/>
                <a:pathLst>
                  <a:path w="1207521" h="647625">
                    <a:moveTo>
                      <a:pt x="0" y="323812"/>
                    </a:moveTo>
                    <a:lnTo>
                      <a:pt x="406400" y="0"/>
                    </a:lnTo>
                    <a:lnTo>
                      <a:pt x="406400" y="203200"/>
                    </a:lnTo>
                    <a:lnTo>
                      <a:pt x="1207521" y="203200"/>
                    </a:lnTo>
                    <a:lnTo>
                      <a:pt x="1207521" y="444425"/>
                    </a:lnTo>
                    <a:lnTo>
                      <a:pt x="406400" y="444425"/>
                    </a:lnTo>
                    <a:lnTo>
                      <a:pt x="406400" y="647625"/>
                    </a:lnTo>
                    <a:lnTo>
                      <a:pt x="0" y="323812"/>
                    </a:lnTo>
                    <a:close/>
                  </a:path>
                </a:pathLst>
              </a:custGeom>
              <a:solidFill>
                <a:srgbClr val="FFFFFF"/>
              </a:solidFill>
            </p:spPr>
            <p:txBody>
              <a:bodyPr/>
              <a:lstStyle/>
              <a:p>
                <a:endParaRPr lang="en-IN"/>
              </a:p>
            </p:txBody>
          </p:sp>
          <p:sp>
            <p:nvSpPr>
              <p:cNvPr id="5" name="TextBox 5"/>
              <p:cNvSpPr txBox="1"/>
              <p:nvPr/>
            </p:nvSpPr>
            <p:spPr>
              <a:xfrm>
                <a:off x="101600" y="165100"/>
                <a:ext cx="1105921" cy="27932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10800000">
              <a:off x="4847804" y="4058406"/>
              <a:ext cx="1648179" cy="883961"/>
              <a:chOff x="0" y="0"/>
              <a:chExt cx="1207521" cy="647625"/>
            </a:xfrm>
          </p:grpSpPr>
          <p:sp>
            <p:nvSpPr>
              <p:cNvPr id="7" name="Freeform 7"/>
              <p:cNvSpPr/>
              <p:nvPr/>
            </p:nvSpPr>
            <p:spPr>
              <a:xfrm>
                <a:off x="0" y="0"/>
                <a:ext cx="1207521" cy="647625"/>
              </a:xfrm>
              <a:custGeom>
                <a:avLst/>
                <a:gdLst/>
                <a:ahLst/>
                <a:cxnLst/>
                <a:rect l="l" t="t" r="r" b="b"/>
                <a:pathLst>
                  <a:path w="1207521" h="647625">
                    <a:moveTo>
                      <a:pt x="0" y="323812"/>
                    </a:moveTo>
                    <a:lnTo>
                      <a:pt x="406400" y="0"/>
                    </a:lnTo>
                    <a:lnTo>
                      <a:pt x="406400" y="203200"/>
                    </a:lnTo>
                    <a:lnTo>
                      <a:pt x="1207521" y="203200"/>
                    </a:lnTo>
                    <a:lnTo>
                      <a:pt x="1207521" y="444425"/>
                    </a:lnTo>
                    <a:lnTo>
                      <a:pt x="406400" y="444425"/>
                    </a:lnTo>
                    <a:lnTo>
                      <a:pt x="406400" y="647625"/>
                    </a:lnTo>
                    <a:lnTo>
                      <a:pt x="0" y="323812"/>
                    </a:lnTo>
                    <a:close/>
                  </a:path>
                </a:pathLst>
              </a:custGeom>
              <a:solidFill>
                <a:srgbClr val="FFFFFF"/>
              </a:solidFill>
            </p:spPr>
            <p:txBody>
              <a:bodyPr/>
              <a:lstStyle/>
              <a:p>
                <a:endParaRPr lang="en-IN"/>
              </a:p>
            </p:txBody>
          </p:sp>
          <p:sp>
            <p:nvSpPr>
              <p:cNvPr id="8" name="TextBox 8"/>
              <p:cNvSpPr txBox="1"/>
              <p:nvPr/>
            </p:nvSpPr>
            <p:spPr>
              <a:xfrm>
                <a:off x="101600" y="165100"/>
                <a:ext cx="1105921" cy="2793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10800000">
              <a:off x="9738168" y="987098"/>
              <a:ext cx="1648179" cy="883961"/>
              <a:chOff x="0" y="0"/>
              <a:chExt cx="1207521" cy="647625"/>
            </a:xfrm>
          </p:grpSpPr>
          <p:sp>
            <p:nvSpPr>
              <p:cNvPr id="10" name="Freeform 10"/>
              <p:cNvSpPr/>
              <p:nvPr/>
            </p:nvSpPr>
            <p:spPr>
              <a:xfrm>
                <a:off x="0" y="0"/>
                <a:ext cx="1207521" cy="647625"/>
              </a:xfrm>
              <a:custGeom>
                <a:avLst/>
                <a:gdLst/>
                <a:ahLst/>
                <a:cxnLst/>
                <a:rect l="l" t="t" r="r" b="b"/>
                <a:pathLst>
                  <a:path w="1207521" h="647625">
                    <a:moveTo>
                      <a:pt x="0" y="323812"/>
                    </a:moveTo>
                    <a:lnTo>
                      <a:pt x="406400" y="0"/>
                    </a:lnTo>
                    <a:lnTo>
                      <a:pt x="406400" y="203200"/>
                    </a:lnTo>
                    <a:lnTo>
                      <a:pt x="1207521" y="203200"/>
                    </a:lnTo>
                    <a:lnTo>
                      <a:pt x="1207521" y="444425"/>
                    </a:lnTo>
                    <a:lnTo>
                      <a:pt x="406400" y="444425"/>
                    </a:lnTo>
                    <a:lnTo>
                      <a:pt x="406400" y="647625"/>
                    </a:lnTo>
                    <a:lnTo>
                      <a:pt x="0" y="323812"/>
                    </a:lnTo>
                    <a:close/>
                  </a:path>
                </a:pathLst>
              </a:custGeom>
              <a:solidFill>
                <a:srgbClr val="FFFFFF"/>
              </a:solidFill>
            </p:spPr>
            <p:txBody>
              <a:bodyPr/>
              <a:lstStyle/>
              <a:p>
                <a:endParaRPr lang="en-IN"/>
              </a:p>
            </p:txBody>
          </p:sp>
          <p:sp>
            <p:nvSpPr>
              <p:cNvPr id="11" name="TextBox 11"/>
              <p:cNvSpPr txBox="1"/>
              <p:nvPr/>
            </p:nvSpPr>
            <p:spPr>
              <a:xfrm>
                <a:off x="101600" y="165100"/>
                <a:ext cx="1105921" cy="27932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10800000">
              <a:off x="9738168" y="4157910"/>
              <a:ext cx="1648179" cy="883961"/>
              <a:chOff x="0" y="0"/>
              <a:chExt cx="1207521" cy="647625"/>
            </a:xfrm>
          </p:grpSpPr>
          <p:sp>
            <p:nvSpPr>
              <p:cNvPr id="13" name="Freeform 13"/>
              <p:cNvSpPr/>
              <p:nvPr/>
            </p:nvSpPr>
            <p:spPr>
              <a:xfrm>
                <a:off x="0" y="0"/>
                <a:ext cx="1207521" cy="647625"/>
              </a:xfrm>
              <a:custGeom>
                <a:avLst/>
                <a:gdLst/>
                <a:ahLst/>
                <a:cxnLst/>
                <a:rect l="l" t="t" r="r" b="b"/>
                <a:pathLst>
                  <a:path w="1207521" h="647625">
                    <a:moveTo>
                      <a:pt x="0" y="323812"/>
                    </a:moveTo>
                    <a:lnTo>
                      <a:pt x="406400" y="0"/>
                    </a:lnTo>
                    <a:lnTo>
                      <a:pt x="406400" y="203200"/>
                    </a:lnTo>
                    <a:lnTo>
                      <a:pt x="1207521" y="203200"/>
                    </a:lnTo>
                    <a:lnTo>
                      <a:pt x="1207521" y="444425"/>
                    </a:lnTo>
                    <a:lnTo>
                      <a:pt x="406400" y="444425"/>
                    </a:lnTo>
                    <a:lnTo>
                      <a:pt x="406400" y="647625"/>
                    </a:lnTo>
                    <a:lnTo>
                      <a:pt x="0" y="323812"/>
                    </a:lnTo>
                    <a:close/>
                  </a:path>
                </a:pathLst>
              </a:custGeom>
              <a:solidFill>
                <a:srgbClr val="FFFFFF"/>
              </a:solidFill>
            </p:spPr>
            <p:txBody>
              <a:bodyPr/>
              <a:lstStyle/>
              <a:p>
                <a:endParaRPr lang="en-IN"/>
              </a:p>
            </p:txBody>
          </p:sp>
          <p:sp>
            <p:nvSpPr>
              <p:cNvPr id="14" name="TextBox 14"/>
              <p:cNvSpPr txBox="1"/>
              <p:nvPr/>
            </p:nvSpPr>
            <p:spPr>
              <a:xfrm>
                <a:off x="101600" y="165100"/>
                <a:ext cx="1105921" cy="279325"/>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922335" y="7596645"/>
              <a:ext cx="1618991" cy="883961"/>
              <a:chOff x="0" y="0"/>
              <a:chExt cx="1186137" cy="647625"/>
            </a:xfrm>
          </p:grpSpPr>
          <p:sp>
            <p:nvSpPr>
              <p:cNvPr id="16" name="Freeform 16"/>
              <p:cNvSpPr/>
              <p:nvPr/>
            </p:nvSpPr>
            <p:spPr>
              <a:xfrm>
                <a:off x="0" y="0"/>
                <a:ext cx="1186137" cy="647625"/>
              </a:xfrm>
              <a:custGeom>
                <a:avLst/>
                <a:gdLst/>
                <a:ahLst/>
                <a:cxnLst/>
                <a:rect l="l" t="t" r="r" b="b"/>
                <a:pathLst>
                  <a:path w="1186137" h="647625">
                    <a:moveTo>
                      <a:pt x="0" y="323812"/>
                    </a:moveTo>
                    <a:lnTo>
                      <a:pt x="406400" y="0"/>
                    </a:lnTo>
                    <a:lnTo>
                      <a:pt x="406400" y="203200"/>
                    </a:lnTo>
                    <a:lnTo>
                      <a:pt x="1186137" y="203200"/>
                    </a:lnTo>
                    <a:lnTo>
                      <a:pt x="1186137" y="444425"/>
                    </a:lnTo>
                    <a:lnTo>
                      <a:pt x="406400" y="444425"/>
                    </a:lnTo>
                    <a:lnTo>
                      <a:pt x="406400" y="647625"/>
                    </a:lnTo>
                    <a:lnTo>
                      <a:pt x="0" y="323812"/>
                    </a:lnTo>
                    <a:close/>
                  </a:path>
                </a:pathLst>
              </a:custGeom>
              <a:solidFill>
                <a:srgbClr val="FFFFFF"/>
              </a:solidFill>
            </p:spPr>
            <p:txBody>
              <a:bodyPr/>
              <a:lstStyle/>
              <a:p>
                <a:endParaRPr lang="en-IN"/>
              </a:p>
            </p:txBody>
          </p:sp>
          <p:sp>
            <p:nvSpPr>
              <p:cNvPr id="17" name="TextBox 17"/>
              <p:cNvSpPr txBox="1"/>
              <p:nvPr/>
            </p:nvSpPr>
            <p:spPr>
              <a:xfrm>
                <a:off x="101600" y="165100"/>
                <a:ext cx="1084537" cy="279325"/>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rot="1185550">
              <a:off x="9728909" y="8142319"/>
              <a:ext cx="1618991" cy="883961"/>
              <a:chOff x="0" y="0"/>
              <a:chExt cx="1186137" cy="647625"/>
            </a:xfrm>
          </p:grpSpPr>
          <p:sp>
            <p:nvSpPr>
              <p:cNvPr id="19" name="Freeform 19"/>
              <p:cNvSpPr/>
              <p:nvPr/>
            </p:nvSpPr>
            <p:spPr>
              <a:xfrm>
                <a:off x="0" y="0"/>
                <a:ext cx="1186137" cy="647625"/>
              </a:xfrm>
              <a:custGeom>
                <a:avLst/>
                <a:gdLst/>
                <a:ahLst/>
                <a:cxnLst/>
                <a:rect l="l" t="t" r="r" b="b"/>
                <a:pathLst>
                  <a:path w="1186137" h="647625">
                    <a:moveTo>
                      <a:pt x="0" y="323812"/>
                    </a:moveTo>
                    <a:lnTo>
                      <a:pt x="406400" y="0"/>
                    </a:lnTo>
                    <a:lnTo>
                      <a:pt x="406400" y="203200"/>
                    </a:lnTo>
                    <a:lnTo>
                      <a:pt x="1186137" y="203200"/>
                    </a:lnTo>
                    <a:lnTo>
                      <a:pt x="1186137" y="444425"/>
                    </a:lnTo>
                    <a:lnTo>
                      <a:pt x="406400" y="444425"/>
                    </a:lnTo>
                    <a:lnTo>
                      <a:pt x="406400" y="647625"/>
                    </a:lnTo>
                    <a:lnTo>
                      <a:pt x="0" y="323812"/>
                    </a:lnTo>
                    <a:close/>
                  </a:path>
                </a:pathLst>
              </a:custGeom>
              <a:solidFill>
                <a:srgbClr val="FFFFFF"/>
              </a:solidFill>
            </p:spPr>
            <p:txBody>
              <a:bodyPr/>
              <a:lstStyle/>
              <a:p>
                <a:endParaRPr lang="en-IN"/>
              </a:p>
            </p:txBody>
          </p:sp>
          <p:sp>
            <p:nvSpPr>
              <p:cNvPr id="20" name="TextBox 20"/>
              <p:cNvSpPr txBox="1"/>
              <p:nvPr/>
            </p:nvSpPr>
            <p:spPr>
              <a:xfrm>
                <a:off x="101600" y="165100"/>
                <a:ext cx="1084537" cy="279325"/>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rot="-1267272">
              <a:off x="9649366" y="6712418"/>
              <a:ext cx="1618991" cy="883961"/>
              <a:chOff x="0" y="0"/>
              <a:chExt cx="1186137" cy="647625"/>
            </a:xfrm>
          </p:grpSpPr>
          <p:sp>
            <p:nvSpPr>
              <p:cNvPr id="22" name="Freeform 22"/>
              <p:cNvSpPr/>
              <p:nvPr/>
            </p:nvSpPr>
            <p:spPr>
              <a:xfrm>
                <a:off x="0" y="0"/>
                <a:ext cx="1186137" cy="647625"/>
              </a:xfrm>
              <a:custGeom>
                <a:avLst/>
                <a:gdLst/>
                <a:ahLst/>
                <a:cxnLst/>
                <a:rect l="l" t="t" r="r" b="b"/>
                <a:pathLst>
                  <a:path w="1186137" h="647625">
                    <a:moveTo>
                      <a:pt x="0" y="323812"/>
                    </a:moveTo>
                    <a:lnTo>
                      <a:pt x="406400" y="0"/>
                    </a:lnTo>
                    <a:lnTo>
                      <a:pt x="406400" y="203200"/>
                    </a:lnTo>
                    <a:lnTo>
                      <a:pt x="1186137" y="203200"/>
                    </a:lnTo>
                    <a:lnTo>
                      <a:pt x="1186137" y="444425"/>
                    </a:lnTo>
                    <a:lnTo>
                      <a:pt x="406400" y="444425"/>
                    </a:lnTo>
                    <a:lnTo>
                      <a:pt x="406400" y="647625"/>
                    </a:lnTo>
                    <a:lnTo>
                      <a:pt x="0" y="323812"/>
                    </a:lnTo>
                    <a:close/>
                  </a:path>
                </a:pathLst>
              </a:custGeom>
              <a:solidFill>
                <a:srgbClr val="FFFFFF"/>
              </a:solidFill>
            </p:spPr>
            <p:txBody>
              <a:bodyPr/>
              <a:lstStyle/>
              <a:p>
                <a:endParaRPr lang="en-IN"/>
              </a:p>
            </p:txBody>
          </p:sp>
          <p:sp>
            <p:nvSpPr>
              <p:cNvPr id="23" name="TextBox 23"/>
              <p:cNvSpPr txBox="1"/>
              <p:nvPr/>
            </p:nvSpPr>
            <p:spPr>
              <a:xfrm>
                <a:off x="101600" y="165100"/>
                <a:ext cx="1084537" cy="279325"/>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rot="-4526129" flipH="1">
              <a:off x="15460644" y="4501986"/>
              <a:ext cx="3822192" cy="1079769"/>
            </a:xfrm>
            <a:custGeom>
              <a:avLst/>
              <a:gdLst/>
              <a:ahLst/>
              <a:cxnLst/>
              <a:rect l="l" t="t" r="r" b="b"/>
              <a:pathLst>
                <a:path w="3822192" h="1079769">
                  <a:moveTo>
                    <a:pt x="3822192" y="0"/>
                  </a:moveTo>
                  <a:lnTo>
                    <a:pt x="0" y="0"/>
                  </a:lnTo>
                  <a:lnTo>
                    <a:pt x="0" y="1079770"/>
                  </a:lnTo>
                  <a:lnTo>
                    <a:pt x="3822192" y="1079770"/>
                  </a:lnTo>
                  <a:lnTo>
                    <a:pt x="382219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25" name="Group 25"/>
            <p:cNvGrpSpPr/>
            <p:nvPr/>
          </p:nvGrpSpPr>
          <p:grpSpPr>
            <a:xfrm>
              <a:off x="11449658" y="6306414"/>
              <a:ext cx="4918963" cy="1146230"/>
              <a:chOff x="0" y="0"/>
              <a:chExt cx="971647" cy="226416"/>
            </a:xfrm>
          </p:grpSpPr>
          <p:sp>
            <p:nvSpPr>
              <p:cNvPr id="26" name="Freeform 26"/>
              <p:cNvSpPr/>
              <p:nvPr/>
            </p:nvSpPr>
            <p:spPr>
              <a:xfrm>
                <a:off x="0" y="0"/>
                <a:ext cx="971647" cy="226416"/>
              </a:xfrm>
              <a:custGeom>
                <a:avLst/>
                <a:gdLst/>
                <a:ahLst/>
                <a:cxnLst/>
                <a:rect l="l" t="t" r="r" b="b"/>
                <a:pathLst>
                  <a:path w="971647" h="226416">
                    <a:moveTo>
                      <a:pt x="0" y="0"/>
                    </a:moveTo>
                    <a:lnTo>
                      <a:pt x="971647" y="0"/>
                    </a:lnTo>
                    <a:lnTo>
                      <a:pt x="971647" y="226416"/>
                    </a:lnTo>
                    <a:lnTo>
                      <a:pt x="0" y="226416"/>
                    </a:lnTo>
                    <a:close/>
                  </a:path>
                </a:pathLst>
              </a:custGeom>
              <a:solidFill>
                <a:srgbClr val="503D47"/>
              </a:solidFill>
            </p:spPr>
            <p:txBody>
              <a:bodyPr/>
              <a:lstStyle/>
              <a:p>
                <a:endParaRPr lang="en-IN"/>
              </a:p>
            </p:txBody>
          </p:sp>
          <p:sp>
            <p:nvSpPr>
              <p:cNvPr id="27" name="TextBox 27"/>
              <p:cNvSpPr txBox="1"/>
              <p:nvPr/>
            </p:nvSpPr>
            <p:spPr>
              <a:xfrm>
                <a:off x="0" y="-38100"/>
                <a:ext cx="971647" cy="264516"/>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a:off x="6587911" y="0"/>
              <a:ext cx="2858157" cy="2858157"/>
            </a:xfrm>
            <a:custGeom>
              <a:avLst/>
              <a:gdLst/>
              <a:ahLst/>
              <a:cxnLst/>
              <a:rect l="l" t="t" r="r" b="b"/>
              <a:pathLst>
                <a:path w="2858157" h="2858157">
                  <a:moveTo>
                    <a:pt x="0" y="0"/>
                  </a:moveTo>
                  <a:lnTo>
                    <a:pt x="2858157" y="0"/>
                  </a:lnTo>
                  <a:lnTo>
                    <a:pt x="2858157" y="2858157"/>
                  </a:lnTo>
                  <a:lnTo>
                    <a:pt x="0" y="2858157"/>
                  </a:lnTo>
                  <a:lnTo>
                    <a:pt x="0" y="0"/>
                  </a:lnTo>
                  <a:close/>
                </a:path>
              </a:pathLst>
            </a:custGeom>
            <a:blipFill>
              <a:blip r:embed="rId5"/>
              <a:stretch>
                <a:fillRect/>
              </a:stretch>
            </a:blipFill>
          </p:spPr>
          <p:txBody>
            <a:bodyPr/>
            <a:lstStyle/>
            <a:p>
              <a:endParaRPr lang="en-IN"/>
            </a:p>
          </p:txBody>
        </p:sp>
        <p:sp>
          <p:nvSpPr>
            <p:cNvPr id="29" name="TextBox 29"/>
            <p:cNvSpPr txBox="1"/>
            <p:nvPr/>
          </p:nvSpPr>
          <p:spPr>
            <a:xfrm>
              <a:off x="963056" y="1019927"/>
              <a:ext cx="3641777" cy="755079"/>
            </a:xfrm>
            <a:prstGeom prst="rect">
              <a:avLst/>
            </a:prstGeom>
          </p:spPr>
          <p:txBody>
            <a:bodyPr wrap="square" lIns="0" tIns="0" rIns="0" bIns="0" rtlCol="0" anchor="t">
              <a:spAutoFit/>
            </a:bodyPr>
            <a:lstStyle/>
            <a:p>
              <a:pPr algn="ctr">
                <a:lnSpc>
                  <a:spcPts val="4759"/>
                </a:lnSpc>
                <a:spcBef>
                  <a:spcPct val="0"/>
                </a:spcBef>
              </a:pPr>
              <a:r>
                <a:rPr lang="en-US" sz="3399" dirty="0">
                  <a:solidFill>
                    <a:srgbClr val="C1FF72"/>
                  </a:solidFill>
                  <a:latin typeface="Lexend Deca"/>
                  <a:ea typeface="Lexend Deca"/>
                  <a:cs typeface="Lexend Deca"/>
                  <a:sym typeface="Lexend Deca"/>
                </a:rPr>
                <a:t>“I’m happy.”</a:t>
              </a:r>
            </a:p>
          </p:txBody>
        </p:sp>
        <p:sp>
          <p:nvSpPr>
            <p:cNvPr id="30" name="TextBox 30"/>
            <p:cNvSpPr txBox="1"/>
            <p:nvPr/>
          </p:nvSpPr>
          <p:spPr>
            <a:xfrm>
              <a:off x="1725720" y="4091235"/>
              <a:ext cx="2757488" cy="751628"/>
            </a:xfrm>
            <a:prstGeom prst="rect">
              <a:avLst/>
            </a:prstGeom>
          </p:spPr>
          <p:txBody>
            <a:bodyPr lIns="0" tIns="0" rIns="0" bIns="0" rtlCol="0" anchor="t">
              <a:spAutoFit/>
            </a:bodyPr>
            <a:lstStyle/>
            <a:p>
              <a:pPr algn="ctr">
                <a:lnSpc>
                  <a:spcPts val="4759"/>
                </a:lnSpc>
                <a:spcBef>
                  <a:spcPct val="0"/>
                </a:spcBef>
              </a:pPr>
              <a:r>
                <a:rPr lang="en-US" sz="3399" dirty="0">
                  <a:solidFill>
                    <a:srgbClr val="FF66C4"/>
                  </a:solidFill>
                  <a:latin typeface="Lexend Deca"/>
                  <a:ea typeface="Lexend Deca"/>
                  <a:cs typeface="Lexend Deca"/>
                  <a:sym typeface="Lexend Deca"/>
                </a:rPr>
                <a:t>“I’m sad.”</a:t>
              </a:r>
            </a:p>
          </p:txBody>
        </p:sp>
        <p:sp>
          <p:nvSpPr>
            <p:cNvPr id="31" name="TextBox 31"/>
            <p:cNvSpPr txBox="1"/>
            <p:nvPr/>
          </p:nvSpPr>
          <p:spPr>
            <a:xfrm>
              <a:off x="11679572" y="1045327"/>
              <a:ext cx="3588676" cy="751628"/>
            </a:xfrm>
            <a:prstGeom prst="rect">
              <a:avLst/>
            </a:prstGeom>
          </p:spPr>
          <p:txBody>
            <a:bodyPr lIns="0" tIns="0" rIns="0" bIns="0" rtlCol="0" anchor="t">
              <a:spAutoFit/>
            </a:bodyPr>
            <a:lstStyle/>
            <a:p>
              <a:pPr algn="ctr">
                <a:lnSpc>
                  <a:spcPts val="4759"/>
                </a:lnSpc>
                <a:spcBef>
                  <a:spcPct val="0"/>
                </a:spcBef>
              </a:pPr>
              <a:r>
                <a:rPr lang="en-US" sz="3399">
                  <a:solidFill>
                    <a:srgbClr val="C1FF72"/>
                  </a:solidFill>
                  <a:latin typeface="Lexend Deca"/>
                  <a:ea typeface="Lexend Deca"/>
                  <a:cs typeface="Lexend Deca"/>
                  <a:sym typeface="Lexend Deca"/>
                </a:rPr>
                <a:t>Activations 1</a:t>
              </a:r>
            </a:p>
          </p:txBody>
        </p:sp>
        <p:sp>
          <p:nvSpPr>
            <p:cNvPr id="32" name="TextBox 32"/>
            <p:cNvSpPr txBox="1"/>
            <p:nvPr/>
          </p:nvSpPr>
          <p:spPr>
            <a:xfrm>
              <a:off x="11665747" y="4190739"/>
              <a:ext cx="3616325" cy="751628"/>
            </a:xfrm>
            <a:prstGeom prst="rect">
              <a:avLst/>
            </a:prstGeom>
          </p:spPr>
          <p:txBody>
            <a:bodyPr lIns="0" tIns="0" rIns="0" bIns="0" rtlCol="0" anchor="t">
              <a:spAutoFit/>
            </a:bodyPr>
            <a:lstStyle/>
            <a:p>
              <a:pPr algn="ctr">
                <a:lnSpc>
                  <a:spcPts val="4759"/>
                </a:lnSpc>
                <a:spcBef>
                  <a:spcPct val="0"/>
                </a:spcBef>
              </a:pPr>
              <a:r>
                <a:rPr lang="en-US" sz="3399">
                  <a:solidFill>
                    <a:srgbClr val="FF66C4"/>
                  </a:solidFill>
                  <a:latin typeface="Lexend Deca"/>
                  <a:ea typeface="Lexend Deca"/>
                  <a:cs typeface="Lexend Deca"/>
                  <a:sym typeface="Lexend Deca"/>
                </a:rPr>
                <a:t>Activations 2</a:t>
              </a:r>
            </a:p>
          </p:txBody>
        </p:sp>
        <p:sp>
          <p:nvSpPr>
            <p:cNvPr id="33" name="TextBox 33"/>
            <p:cNvSpPr txBox="1"/>
            <p:nvPr/>
          </p:nvSpPr>
          <p:spPr>
            <a:xfrm>
              <a:off x="11679572" y="6457678"/>
              <a:ext cx="4388247" cy="751628"/>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Lexend Deca"/>
                  <a:ea typeface="Lexend Deca"/>
                  <a:cs typeface="Lexend Deca"/>
                  <a:sym typeface="Lexend Deca"/>
                </a:rPr>
                <a:t>Steering Vector</a:t>
              </a:r>
            </a:p>
          </p:txBody>
        </p:sp>
        <p:sp>
          <p:nvSpPr>
            <p:cNvPr id="34" name="TextBox 34"/>
            <p:cNvSpPr txBox="1"/>
            <p:nvPr/>
          </p:nvSpPr>
          <p:spPr>
            <a:xfrm>
              <a:off x="360555" y="7591374"/>
              <a:ext cx="4244280" cy="751628"/>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Lexend Deca"/>
                  <a:ea typeface="Lexend Deca"/>
                  <a:cs typeface="Lexend Deca"/>
                  <a:sym typeface="Lexend Deca"/>
                </a:rPr>
                <a:t>Steered output</a:t>
              </a:r>
            </a:p>
          </p:txBody>
        </p:sp>
        <p:sp>
          <p:nvSpPr>
            <p:cNvPr id="35" name="TextBox 35"/>
            <p:cNvSpPr txBox="1"/>
            <p:nvPr/>
          </p:nvSpPr>
          <p:spPr>
            <a:xfrm>
              <a:off x="11386347" y="8632831"/>
              <a:ext cx="3616325" cy="751628"/>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Lexend Deca"/>
                  <a:ea typeface="Lexend Deca"/>
                  <a:cs typeface="Lexend Deca"/>
                  <a:sym typeface="Lexend Deca"/>
                </a:rPr>
                <a:t>User input</a:t>
              </a:r>
            </a:p>
          </p:txBody>
        </p:sp>
        <p:sp>
          <p:nvSpPr>
            <p:cNvPr id="36" name="TextBox 36"/>
            <p:cNvSpPr txBox="1"/>
            <p:nvPr/>
          </p:nvSpPr>
          <p:spPr>
            <a:xfrm>
              <a:off x="12893525" y="2234487"/>
              <a:ext cx="1160770" cy="1344094"/>
            </a:xfrm>
            <a:prstGeom prst="rect">
              <a:avLst/>
            </a:prstGeom>
          </p:spPr>
          <p:txBody>
            <a:bodyPr lIns="0" tIns="0" rIns="0" bIns="0" rtlCol="0" anchor="t">
              <a:spAutoFit/>
            </a:bodyPr>
            <a:lstStyle/>
            <a:p>
              <a:pPr algn="ctr">
                <a:lnSpc>
                  <a:spcPts val="8546"/>
                </a:lnSpc>
                <a:spcBef>
                  <a:spcPct val="0"/>
                </a:spcBef>
              </a:pPr>
              <a:r>
                <a:rPr lang="en-US" sz="6104">
                  <a:solidFill>
                    <a:srgbClr val="FFFFFF"/>
                  </a:solidFill>
                  <a:latin typeface="Lexend Deca"/>
                  <a:ea typeface="Lexend Deca"/>
                  <a:cs typeface="Lexend Deca"/>
                  <a:sym typeface="Lexend Deca"/>
                </a:rPr>
                <a:t>(-)</a:t>
              </a:r>
            </a:p>
          </p:txBody>
        </p:sp>
        <p:sp>
          <p:nvSpPr>
            <p:cNvPr id="37" name="TextBox 37"/>
            <p:cNvSpPr txBox="1"/>
            <p:nvPr/>
          </p:nvSpPr>
          <p:spPr>
            <a:xfrm>
              <a:off x="14749531" y="2627557"/>
              <a:ext cx="2527639" cy="761833"/>
            </a:xfrm>
            <a:prstGeom prst="rect">
              <a:avLst/>
            </a:prstGeom>
          </p:spPr>
          <p:txBody>
            <a:bodyPr wrap="square" lIns="0" tIns="0" rIns="0" bIns="0" rtlCol="0" anchor="t">
              <a:spAutoFit/>
            </a:bodyPr>
            <a:lstStyle/>
            <a:p>
              <a:pPr algn="ctr">
                <a:lnSpc>
                  <a:spcPts val="4759"/>
                </a:lnSpc>
                <a:spcBef>
                  <a:spcPct val="0"/>
                </a:spcBef>
              </a:pPr>
              <a:r>
                <a:rPr lang="en-US" sz="3399" i="1" dirty="0">
                  <a:solidFill>
                    <a:srgbClr val="FFFFFF"/>
                  </a:solidFill>
                  <a:latin typeface="Lora Italics"/>
                  <a:ea typeface="Lora Italics"/>
                  <a:cs typeface="Lora Italics"/>
                  <a:sym typeface="Lora Italics"/>
                </a:rPr>
                <a:t>Subtract</a:t>
              </a:r>
            </a:p>
          </p:txBody>
        </p:sp>
        <p:sp>
          <p:nvSpPr>
            <p:cNvPr id="38" name="Freeform 38"/>
            <p:cNvSpPr/>
            <p:nvPr/>
          </p:nvSpPr>
          <p:spPr>
            <a:xfrm>
              <a:off x="6686326" y="3071308"/>
              <a:ext cx="2858157" cy="2858157"/>
            </a:xfrm>
            <a:custGeom>
              <a:avLst/>
              <a:gdLst/>
              <a:ahLst/>
              <a:cxnLst/>
              <a:rect l="l" t="t" r="r" b="b"/>
              <a:pathLst>
                <a:path w="2858157" h="2858157">
                  <a:moveTo>
                    <a:pt x="0" y="0"/>
                  </a:moveTo>
                  <a:lnTo>
                    <a:pt x="2858157" y="0"/>
                  </a:lnTo>
                  <a:lnTo>
                    <a:pt x="2858157" y="2858157"/>
                  </a:lnTo>
                  <a:lnTo>
                    <a:pt x="0" y="2858157"/>
                  </a:lnTo>
                  <a:lnTo>
                    <a:pt x="0" y="0"/>
                  </a:lnTo>
                  <a:close/>
                </a:path>
              </a:pathLst>
            </a:custGeom>
            <a:blipFill>
              <a:blip r:embed="rId5"/>
              <a:stretch>
                <a:fillRect/>
              </a:stretch>
            </a:blipFill>
          </p:spPr>
          <p:txBody>
            <a:bodyPr/>
            <a:lstStyle/>
            <a:p>
              <a:endParaRPr lang="en-IN"/>
            </a:p>
          </p:txBody>
        </p:sp>
        <p:sp>
          <p:nvSpPr>
            <p:cNvPr id="39" name="Freeform 39"/>
            <p:cNvSpPr/>
            <p:nvPr/>
          </p:nvSpPr>
          <p:spPr>
            <a:xfrm rot="-10800000">
              <a:off x="6768995" y="6609547"/>
              <a:ext cx="2858157" cy="2858157"/>
            </a:xfrm>
            <a:custGeom>
              <a:avLst/>
              <a:gdLst/>
              <a:ahLst/>
              <a:cxnLst/>
              <a:rect l="l" t="t" r="r" b="b"/>
              <a:pathLst>
                <a:path w="2858157" h="2858157">
                  <a:moveTo>
                    <a:pt x="0" y="0"/>
                  </a:moveTo>
                  <a:lnTo>
                    <a:pt x="2858157" y="0"/>
                  </a:lnTo>
                  <a:lnTo>
                    <a:pt x="2858157" y="2858157"/>
                  </a:lnTo>
                  <a:lnTo>
                    <a:pt x="0" y="2858157"/>
                  </a:lnTo>
                  <a:lnTo>
                    <a:pt x="0" y="0"/>
                  </a:lnTo>
                  <a:close/>
                </a:path>
              </a:pathLst>
            </a:custGeom>
            <a:blipFill>
              <a:blip r:embed="rId5"/>
              <a:stretch>
                <a:fillRect/>
              </a:stretch>
            </a:blipFill>
          </p:spPr>
          <p:txBody>
            <a:bodyPr/>
            <a:lstStyle/>
            <a:p>
              <a:endParaRPr lang="en-IN"/>
            </a:p>
          </p:txBody>
        </p:sp>
        <p:grpSp>
          <p:nvGrpSpPr>
            <p:cNvPr id="40" name="Group 40"/>
            <p:cNvGrpSpPr/>
            <p:nvPr/>
          </p:nvGrpSpPr>
          <p:grpSpPr>
            <a:xfrm>
              <a:off x="650231" y="4149858"/>
              <a:ext cx="721111" cy="721111"/>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alpha val="67843"/>
                </a:srgbClr>
              </a:solidFill>
            </p:spPr>
            <p:txBody>
              <a:bodyPr/>
              <a:lstStyle/>
              <a:p>
                <a:endParaRPr lang="en-IN"/>
              </a:p>
            </p:txBody>
          </p:sp>
          <p:sp>
            <p:nvSpPr>
              <p:cNvPr id="42" name="TextBox 4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3" name="Group 43"/>
            <p:cNvGrpSpPr/>
            <p:nvPr/>
          </p:nvGrpSpPr>
          <p:grpSpPr>
            <a:xfrm>
              <a:off x="0" y="1085936"/>
              <a:ext cx="721111" cy="721111"/>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alpha val="67843"/>
                </a:srgbClr>
              </a:solidFill>
            </p:spPr>
            <p:txBody>
              <a:bodyPr/>
              <a:lstStyle/>
              <a:p>
                <a:endParaRPr lang="en-IN"/>
              </a:p>
            </p:txBody>
          </p:sp>
          <p:sp>
            <p:nvSpPr>
              <p:cNvPr id="45" name="TextBox 4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46" name="TextBox 46"/>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Method: Activation Steering</a:t>
            </a:r>
          </a:p>
        </p:txBody>
      </p:sp>
      <p:sp>
        <p:nvSpPr>
          <p:cNvPr id="47" name="TextBox 47"/>
          <p:cNvSpPr txBox="1"/>
          <p:nvPr/>
        </p:nvSpPr>
        <p:spPr>
          <a:xfrm>
            <a:off x="1742985" y="1855552"/>
            <a:ext cx="2448707" cy="475771"/>
          </a:xfrm>
          <a:prstGeom prst="rect">
            <a:avLst/>
          </a:prstGeom>
        </p:spPr>
        <p:txBody>
          <a:bodyPr wrap="square" lIns="0" tIns="0" rIns="0" bIns="0" rtlCol="0" anchor="t">
            <a:spAutoFit/>
          </a:bodyPr>
          <a:lstStyle/>
          <a:p>
            <a:pPr algn="ctr">
              <a:lnSpc>
                <a:spcPts val="3952"/>
              </a:lnSpc>
              <a:spcBef>
                <a:spcPct val="0"/>
              </a:spcBef>
            </a:pPr>
            <a:r>
              <a:rPr lang="en-US" sz="2823" i="1" dirty="0">
                <a:solidFill>
                  <a:srgbClr val="FFFFFF"/>
                </a:solidFill>
                <a:latin typeface="Lora Italics"/>
                <a:ea typeface="Lora Italics"/>
                <a:cs typeface="Lora Italics"/>
                <a:sym typeface="Lora Italics"/>
              </a:rPr>
              <a:t>Contrast pair</a:t>
            </a:r>
          </a:p>
        </p:txBody>
      </p:sp>
      <p:sp>
        <p:nvSpPr>
          <p:cNvPr id="48" name="TextBox 48"/>
          <p:cNvSpPr txBox="1"/>
          <p:nvPr/>
        </p:nvSpPr>
        <p:spPr>
          <a:xfrm>
            <a:off x="885504" y="9575390"/>
            <a:ext cx="16246575" cy="323215"/>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Lexend Deca"/>
                <a:ea typeface="Lexend Deca"/>
                <a:cs typeface="Lexend Deca"/>
                <a:sym typeface="Lexend Deca"/>
              </a:rPr>
              <a:t>Turner, Alexander Matt, et al. "Activation addition: Steering language models without optimization." arXiv preprint arXiv:2308.10248 (2023).</a:t>
            </a:r>
          </a:p>
        </p:txBody>
      </p:sp>
      <p:grpSp>
        <p:nvGrpSpPr>
          <p:cNvPr id="49" name="Group 49"/>
          <p:cNvGrpSpPr/>
          <p:nvPr/>
        </p:nvGrpSpPr>
        <p:grpSpPr>
          <a:xfrm>
            <a:off x="164481" y="3038177"/>
            <a:ext cx="1969119" cy="3095923"/>
            <a:chOff x="518101" y="460268"/>
            <a:chExt cx="2625493" cy="4127897"/>
          </a:xfrm>
        </p:grpSpPr>
        <p:sp>
          <p:nvSpPr>
            <p:cNvPr id="50" name="Freeform 50"/>
            <p:cNvSpPr/>
            <p:nvPr/>
          </p:nvSpPr>
          <p:spPr>
            <a:xfrm rot="-2613405">
              <a:off x="518101" y="460268"/>
              <a:ext cx="2304584" cy="2424522"/>
            </a:xfrm>
            <a:custGeom>
              <a:avLst/>
              <a:gdLst/>
              <a:ahLst/>
              <a:cxnLst/>
              <a:rect l="l" t="t" r="r" b="b"/>
              <a:pathLst>
                <a:path w="2304584" h="2424522">
                  <a:moveTo>
                    <a:pt x="0" y="0"/>
                  </a:moveTo>
                  <a:lnTo>
                    <a:pt x="2304584" y="0"/>
                  </a:lnTo>
                  <a:lnTo>
                    <a:pt x="2304584" y="2424522"/>
                  </a:lnTo>
                  <a:lnTo>
                    <a:pt x="0" y="24245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1" name="TextBox 51"/>
            <p:cNvSpPr txBox="1"/>
            <p:nvPr/>
          </p:nvSpPr>
          <p:spPr>
            <a:xfrm>
              <a:off x="698764" y="3297433"/>
              <a:ext cx="2444830" cy="1290732"/>
            </a:xfrm>
            <a:prstGeom prst="rect">
              <a:avLst/>
            </a:prstGeom>
          </p:spPr>
          <p:txBody>
            <a:bodyPr wrap="square" lIns="0" tIns="0" rIns="0" bIns="0" rtlCol="0" anchor="t">
              <a:spAutoFit/>
            </a:bodyPr>
            <a:lstStyle/>
            <a:p>
              <a:pPr algn="ctr">
                <a:lnSpc>
                  <a:spcPts val="3940"/>
                </a:lnSpc>
              </a:pPr>
              <a:r>
                <a:rPr lang="en-US" sz="2814" dirty="0">
                  <a:solidFill>
                    <a:srgbClr val="ED6324"/>
                  </a:solidFill>
                  <a:latin typeface="Lexend Deca"/>
                  <a:ea typeface="Lexend Deca"/>
                  <a:cs typeface="Lexend Deca"/>
                  <a:sym typeface="Lexend Deca"/>
                </a:rPr>
                <a:t>Happiness</a:t>
              </a:r>
            </a:p>
            <a:p>
              <a:pPr algn="ctr">
                <a:lnSpc>
                  <a:spcPts val="3940"/>
                </a:lnSpc>
                <a:spcBef>
                  <a:spcPct val="0"/>
                </a:spcBef>
              </a:pPr>
              <a:r>
                <a:rPr lang="en-US" sz="2814" dirty="0">
                  <a:solidFill>
                    <a:srgbClr val="ED6324"/>
                  </a:solidFill>
                  <a:latin typeface="Lexend Deca"/>
                  <a:ea typeface="Lexend Deca"/>
                  <a:cs typeface="Lexend Deca"/>
                  <a:sym typeface="Lexend Deca"/>
                </a:rPr>
                <a:t>Vector</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6854073" y="2672011"/>
            <a:ext cx="1236134" cy="662971"/>
            <a:chOff x="0" y="0"/>
            <a:chExt cx="1207521" cy="647625"/>
          </a:xfrm>
        </p:grpSpPr>
        <p:sp>
          <p:nvSpPr>
            <p:cNvPr id="3" name="Freeform 3"/>
            <p:cNvSpPr/>
            <p:nvPr/>
          </p:nvSpPr>
          <p:spPr>
            <a:xfrm>
              <a:off x="0" y="0"/>
              <a:ext cx="1207521" cy="647625"/>
            </a:xfrm>
            <a:custGeom>
              <a:avLst/>
              <a:gdLst/>
              <a:ahLst/>
              <a:cxnLst/>
              <a:rect l="l" t="t" r="r" b="b"/>
              <a:pathLst>
                <a:path w="1207521" h="647625">
                  <a:moveTo>
                    <a:pt x="0" y="323812"/>
                  </a:moveTo>
                  <a:lnTo>
                    <a:pt x="406400" y="0"/>
                  </a:lnTo>
                  <a:lnTo>
                    <a:pt x="406400" y="203200"/>
                  </a:lnTo>
                  <a:lnTo>
                    <a:pt x="1207521" y="203200"/>
                  </a:lnTo>
                  <a:lnTo>
                    <a:pt x="1207521" y="444425"/>
                  </a:lnTo>
                  <a:lnTo>
                    <a:pt x="406400" y="444425"/>
                  </a:lnTo>
                  <a:lnTo>
                    <a:pt x="406400" y="647625"/>
                  </a:lnTo>
                  <a:lnTo>
                    <a:pt x="0" y="323812"/>
                  </a:lnTo>
                  <a:close/>
                </a:path>
              </a:pathLst>
            </a:custGeom>
            <a:solidFill>
              <a:srgbClr val="FFFFFF"/>
            </a:solidFill>
          </p:spPr>
          <p:txBody>
            <a:bodyPr/>
            <a:lstStyle/>
            <a:p>
              <a:endParaRPr lang="en-IN"/>
            </a:p>
          </p:txBody>
        </p:sp>
        <p:sp>
          <p:nvSpPr>
            <p:cNvPr id="4" name="TextBox 4"/>
            <p:cNvSpPr txBox="1"/>
            <p:nvPr/>
          </p:nvSpPr>
          <p:spPr>
            <a:xfrm>
              <a:off x="101600" y="165100"/>
              <a:ext cx="1105921" cy="2793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10800000">
            <a:off x="6854073" y="4956442"/>
            <a:ext cx="1236134" cy="662971"/>
            <a:chOff x="0" y="0"/>
            <a:chExt cx="1207521" cy="647625"/>
          </a:xfrm>
        </p:grpSpPr>
        <p:sp>
          <p:nvSpPr>
            <p:cNvPr id="6" name="Freeform 6"/>
            <p:cNvSpPr/>
            <p:nvPr/>
          </p:nvSpPr>
          <p:spPr>
            <a:xfrm>
              <a:off x="0" y="0"/>
              <a:ext cx="1207521" cy="647625"/>
            </a:xfrm>
            <a:custGeom>
              <a:avLst/>
              <a:gdLst/>
              <a:ahLst/>
              <a:cxnLst/>
              <a:rect l="l" t="t" r="r" b="b"/>
              <a:pathLst>
                <a:path w="1207521" h="647625">
                  <a:moveTo>
                    <a:pt x="0" y="323812"/>
                  </a:moveTo>
                  <a:lnTo>
                    <a:pt x="406400" y="0"/>
                  </a:lnTo>
                  <a:lnTo>
                    <a:pt x="406400" y="203200"/>
                  </a:lnTo>
                  <a:lnTo>
                    <a:pt x="1207521" y="203200"/>
                  </a:lnTo>
                  <a:lnTo>
                    <a:pt x="1207521" y="444425"/>
                  </a:lnTo>
                  <a:lnTo>
                    <a:pt x="406400" y="444425"/>
                  </a:lnTo>
                  <a:lnTo>
                    <a:pt x="406400" y="647625"/>
                  </a:lnTo>
                  <a:lnTo>
                    <a:pt x="0" y="323812"/>
                  </a:lnTo>
                  <a:close/>
                </a:path>
              </a:pathLst>
            </a:custGeom>
            <a:solidFill>
              <a:srgbClr val="FFFFFF"/>
            </a:solidFill>
          </p:spPr>
          <p:txBody>
            <a:bodyPr/>
            <a:lstStyle/>
            <a:p>
              <a:endParaRPr lang="en-IN"/>
            </a:p>
          </p:txBody>
        </p:sp>
        <p:sp>
          <p:nvSpPr>
            <p:cNvPr id="7" name="TextBox 7"/>
            <p:cNvSpPr txBox="1"/>
            <p:nvPr/>
          </p:nvSpPr>
          <p:spPr>
            <a:xfrm>
              <a:off x="101600" y="165100"/>
              <a:ext cx="1105921" cy="2793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10800000">
            <a:off x="10521847" y="2652961"/>
            <a:ext cx="1236134" cy="662971"/>
            <a:chOff x="0" y="0"/>
            <a:chExt cx="1207521" cy="647625"/>
          </a:xfrm>
        </p:grpSpPr>
        <p:sp>
          <p:nvSpPr>
            <p:cNvPr id="9" name="Freeform 9"/>
            <p:cNvSpPr/>
            <p:nvPr/>
          </p:nvSpPr>
          <p:spPr>
            <a:xfrm>
              <a:off x="0" y="0"/>
              <a:ext cx="1207521" cy="647625"/>
            </a:xfrm>
            <a:custGeom>
              <a:avLst/>
              <a:gdLst/>
              <a:ahLst/>
              <a:cxnLst/>
              <a:rect l="l" t="t" r="r" b="b"/>
              <a:pathLst>
                <a:path w="1207521" h="647625">
                  <a:moveTo>
                    <a:pt x="0" y="323812"/>
                  </a:moveTo>
                  <a:lnTo>
                    <a:pt x="406400" y="0"/>
                  </a:lnTo>
                  <a:lnTo>
                    <a:pt x="406400" y="203200"/>
                  </a:lnTo>
                  <a:lnTo>
                    <a:pt x="1207521" y="203200"/>
                  </a:lnTo>
                  <a:lnTo>
                    <a:pt x="1207521" y="444425"/>
                  </a:lnTo>
                  <a:lnTo>
                    <a:pt x="406400" y="444425"/>
                  </a:lnTo>
                  <a:lnTo>
                    <a:pt x="406400" y="647625"/>
                  </a:lnTo>
                  <a:lnTo>
                    <a:pt x="0" y="323812"/>
                  </a:lnTo>
                  <a:close/>
                </a:path>
              </a:pathLst>
            </a:custGeom>
            <a:solidFill>
              <a:srgbClr val="FFFFFF"/>
            </a:solidFill>
          </p:spPr>
          <p:txBody>
            <a:bodyPr/>
            <a:lstStyle/>
            <a:p>
              <a:endParaRPr lang="en-IN"/>
            </a:p>
          </p:txBody>
        </p:sp>
        <p:sp>
          <p:nvSpPr>
            <p:cNvPr id="10" name="TextBox 10"/>
            <p:cNvSpPr txBox="1"/>
            <p:nvPr/>
          </p:nvSpPr>
          <p:spPr>
            <a:xfrm>
              <a:off x="101600" y="165100"/>
              <a:ext cx="1105921" cy="279325"/>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10800000">
            <a:off x="10521847" y="5031070"/>
            <a:ext cx="1236134" cy="662971"/>
            <a:chOff x="0" y="0"/>
            <a:chExt cx="1207521" cy="647625"/>
          </a:xfrm>
        </p:grpSpPr>
        <p:sp>
          <p:nvSpPr>
            <p:cNvPr id="12" name="Freeform 12"/>
            <p:cNvSpPr/>
            <p:nvPr/>
          </p:nvSpPr>
          <p:spPr>
            <a:xfrm>
              <a:off x="0" y="0"/>
              <a:ext cx="1207521" cy="647625"/>
            </a:xfrm>
            <a:custGeom>
              <a:avLst/>
              <a:gdLst/>
              <a:ahLst/>
              <a:cxnLst/>
              <a:rect l="l" t="t" r="r" b="b"/>
              <a:pathLst>
                <a:path w="1207521" h="647625">
                  <a:moveTo>
                    <a:pt x="0" y="323812"/>
                  </a:moveTo>
                  <a:lnTo>
                    <a:pt x="406400" y="0"/>
                  </a:lnTo>
                  <a:lnTo>
                    <a:pt x="406400" y="203200"/>
                  </a:lnTo>
                  <a:lnTo>
                    <a:pt x="1207521" y="203200"/>
                  </a:lnTo>
                  <a:lnTo>
                    <a:pt x="1207521" y="444425"/>
                  </a:lnTo>
                  <a:lnTo>
                    <a:pt x="406400" y="444425"/>
                  </a:lnTo>
                  <a:lnTo>
                    <a:pt x="406400" y="647625"/>
                  </a:lnTo>
                  <a:lnTo>
                    <a:pt x="0" y="323812"/>
                  </a:lnTo>
                  <a:close/>
                </a:path>
              </a:pathLst>
            </a:custGeom>
            <a:solidFill>
              <a:srgbClr val="FFFFFF"/>
            </a:solidFill>
          </p:spPr>
          <p:txBody>
            <a:bodyPr/>
            <a:lstStyle/>
            <a:p>
              <a:endParaRPr lang="en-IN"/>
            </a:p>
          </p:txBody>
        </p:sp>
        <p:sp>
          <p:nvSpPr>
            <p:cNvPr id="13" name="TextBox 13"/>
            <p:cNvSpPr txBox="1"/>
            <p:nvPr/>
          </p:nvSpPr>
          <p:spPr>
            <a:xfrm>
              <a:off x="101600" y="165100"/>
              <a:ext cx="1105921" cy="27932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6909972" y="7610121"/>
            <a:ext cx="1214243" cy="662971"/>
            <a:chOff x="0" y="0"/>
            <a:chExt cx="1186137" cy="647625"/>
          </a:xfrm>
        </p:grpSpPr>
        <p:sp>
          <p:nvSpPr>
            <p:cNvPr id="15" name="Freeform 15"/>
            <p:cNvSpPr/>
            <p:nvPr/>
          </p:nvSpPr>
          <p:spPr>
            <a:xfrm>
              <a:off x="0" y="0"/>
              <a:ext cx="1186137" cy="647625"/>
            </a:xfrm>
            <a:custGeom>
              <a:avLst/>
              <a:gdLst/>
              <a:ahLst/>
              <a:cxnLst/>
              <a:rect l="l" t="t" r="r" b="b"/>
              <a:pathLst>
                <a:path w="1186137" h="647625">
                  <a:moveTo>
                    <a:pt x="0" y="323812"/>
                  </a:moveTo>
                  <a:lnTo>
                    <a:pt x="406400" y="0"/>
                  </a:lnTo>
                  <a:lnTo>
                    <a:pt x="406400" y="203200"/>
                  </a:lnTo>
                  <a:lnTo>
                    <a:pt x="1186137" y="203200"/>
                  </a:lnTo>
                  <a:lnTo>
                    <a:pt x="1186137" y="444425"/>
                  </a:lnTo>
                  <a:lnTo>
                    <a:pt x="406400" y="444425"/>
                  </a:lnTo>
                  <a:lnTo>
                    <a:pt x="406400" y="647625"/>
                  </a:lnTo>
                  <a:lnTo>
                    <a:pt x="0" y="323812"/>
                  </a:lnTo>
                  <a:close/>
                </a:path>
              </a:pathLst>
            </a:custGeom>
            <a:solidFill>
              <a:srgbClr val="FFFFFF"/>
            </a:solidFill>
          </p:spPr>
          <p:txBody>
            <a:bodyPr/>
            <a:lstStyle/>
            <a:p>
              <a:endParaRPr lang="en-IN"/>
            </a:p>
          </p:txBody>
        </p:sp>
        <p:sp>
          <p:nvSpPr>
            <p:cNvPr id="16" name="TextBox 16"/>
            <p:cNvSpPr txBox="1"/>
            <p:nvPr/>
          </p:nvSpPr>
          <p:spPr>
            <a:xfrm>
              <a:off x="101600" y="165100"/>
              <a:ext cx="1084537" cy="27932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185550">
            <a:off x="10514902" y="8019377"/>
            <a:ext cx="1214243" cy="662971"/>
            <a:chOff x="0" y="0"/>
            <a:chExt cx="1186137" cy="647625"/>
          </a:xfrm>
        </p:grpSpPr>
        <p:sp>
          <p:nvSpPr>
            <p:cNvPr id="18" name="Freeform 18"/>
            <p:cNvSpPr/>
            <p:nvPr/>
          </p:nvSpPr>
          <p:spPr>
            <a:xfrm>
              <a:off x="0" y="0"/>
              <a:ext cx="1186137" cy="647625"/>
            </a:xfrm>
            <a:custGeom>
              <a:avLst/>
              <a:gdLst/>
              <a:ahLst/>
              <a:cxnLst/>
              <a:rect l="l" t="t" r="r" b="b"/>
              <a:pathLst>
                <a:path w="1186137" h="647625">
                  <a:moveTo>
                    <a:pt x="0" y="323812"/>
                  </a:moveTo>
                  <a:lnTo>
                    <a:pt x="406400" y="0"/>
                  </a:lnTo>
                  <a:lnTo>
                    <a:pt x="406400" y="203200"/>
                  </a:lnTo>
                  <a:lnTo>
                    <a:pt x="1186137" y="203200"/>
                  </a:lnTo>
                  <a:lnTo>
                    <a:pt x="1186137" y="444425"/>
                  </a:lnTo>
                  <a:lnTo>
                    <a:pt x="406400" y="444425"/>
                  </a:lnTo>
                  <a:lnTo>
                    <a:pt x="406400" y="647625"/>
                  </a:lnTo>
                  <a:lnTo>
                    <a:pt x="0" y="323812"/>
                  </a:lnTo>
                  <a:close/>
                </a:path>
              </a:pathLst>
            </a:custGeom>
            <a:solidFill>
              <a:srgbClr val="FFFFFF"/>
            </a:solidFill>
          </p:spPr>
          <p:txBody>
            <a:bodyPr/>
            <a:lstStyle/>
            <a:p>
              <a:endParaRPr lang="en-IN"/>
            </a:p>
          </p:txBody>
        </p:sp>
        <p:sp>
          <p:nvSpPr>
            <p:cNvPr id="19" name="TextBox 19"/>
            <p:cNvSpPr txBox="1"/>
            <p:nvPr/>
          </p:nvSpPr>
          <p:spPr>
            <a:xfrm>
              <a:off x="101600" y="165100"/>
              <a:ext cx="1084537" cy="279325"/>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1267272">
            <a:off x="10455245" y="6946951"/>
            <a:ext cx="1214243" cy="662971"/>
            <a:chOff x="0" y="0"/>
            <a:chExt cx="1186137" cy="647625"/>
          </a:xfrm>
        </p:grpSpPr>
        <p:sp>
          <p:nvSpPr>
            <p:cNvPr id="21" name="Freeform 21"/>
            <p:cNvSpPr/>
            <p:nvPr/>
          </p:nvSpPr>
          <p:spPr>
            <a:xfrm>
              <a:off x="0" y="0"/>
              <a:ext cx="1186137" cy="647625"/>
            </a:xfrm>
            <a:custGeom>
              <a:avLst/>
              <a:gdLst/>
              <a:ahLst/>
              <a:cxnLst/>
              <a:rect l="l" t="t" r="r" b="b"/>
              <a:pathLst>
                <a:path w="1186137" h="647625">
                  <a:moveTo>
                    <a:pt x="0" y="323812"/>
                  </a:moveTo>
                  <a:lnTo>
                    <a:pt x="406400" y="0"/>
                  </a:lnTo>
                  <a:lnTo>
                    <a:pt x="406400" y="203200"/>
                  </a:lnTo>
                  <a:lnTo>
                    <a:pt x="1186137" y="203200"/>
                  </a:lnTo>
                  <a:lnTo>
                    <a:pt x="1186137" y="444425"/>
                  </a:lnTo>
                  <a:lnTo>
                    <a:pt x="406400" y="444425"/>
                  </a:lnTo>
                  <a:lnTo>
                    <a:pt x="406400" y="647625"/>
                  </a:lnTo>
                  <a:lnTo>
                    <a:pt x="0" y="323812"/>
                  </a:lnTo>
                  <a:close/>
                </a:path>
              </a:pathLst>
            </a:custGeom>
            <a:solidFill>
              <a:srgbClr val="FFFFFF"/>
            </a:solidFill>
          </p:spPr>
          <p:txBody>
            <a:bodyPr/>
            <a:lstStyle/>
            <a:p>
              <a:endParaRPr lang="en-IN"/>
            </a:p>
          </p:txBody>
        </p:sp>
        <p:sp>
          <p:nvSpPr>
            <p:cNvPr id="22" name="TextBox 22"/>
            <p:cNvSpPr txBox="1"/>
            <p:nvPr/>
          </p:nvSpPr>
          <p:spPr>
            <a:xfrm>
              <a:off x="101600" y="165100"/>
              <a:ext cx="1084537" cy="279325"/>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rot="-4526129" flipH="1">
            <a:off x="14813703" y="5289127"/>
            <a:ext cx="2866644" cy="809827"/>
          </a:xfrm>
          <a:custGeom>
            <a:avLst/>
            <a:gdLst/>
            <a:ahLst/>
            <a:cxnLst/>
            <a:rect l="l" t="t" r="r" b="b"/>
            <a:pathLst>
              <a:path w="2866644" h="809827">
                <a:moveTo>
                  <a:pt x="2866644" y="0"/>
                </a:moveTo>
                <a:lnTo>
                  <a:pt x="0" y="0"/>
                </a:lnTo>
                <a:lnTo>
                  <a:pt x="0" y="809827"/>
                </a:lnTo>
                <a:lnTo>
                  <a:pt x="2866644" y="809827"/>
                </a:lnTo>
                <a:lnTo>
                  <a:pt x="286664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24" name="Group 24"/>
          <p:cNvGrpSpPr/>
          <p:nvPr/>
        </p:nvGrpSpPr>
        <p:grpSpPr>
          <a:xfrm>
            <a:off x="11805464" y="6642448"/>
            <a:ext cx="3689222" cy="859672"/>
            <a:chOff x="0" y="0"/>
            <a:chExt cx="971647" cy="226416"/>
          </a:xfrm>
        </p:grpSpPr>
        <p:sp>
          <p:nvSpPr>
            <p:cNvPr id="25" name="Freeform 25"/>
            <p:cNvSpPr/>
            <p:nvPr/>
          </p:nvSpPr>
          <p:spPr>
            <a:xfrm>
              <a:off x="0" y="0"/>
              <a:ext cx="971647" cy="226416"/>
            </a:xfrm>
            <a:custGeom>
              <a:avLst/>
              <a:gdLst/>
              <a:ahLst/>
              <a:cxnLst/>
              <a:rect l="l" t="t" r="r" b="b"/>
              <a:pathLst>
                <a:path w="971647" h="226416">
                  <a:moveTo>
                    <a:pt x="0" y="0"/>
                  </a:moveTo>
                  <a:lnTo>
                    <a:pt x="971647" y="0"/>
                  </a:lnTo>
                  <a:lnTo>
                    <a:pt x="971647" y="226416"/>
                  </a:lnTo>
                  <a:lnTo>
                    <a:pt x="0" y="226416"/>
                  </a:lnTo>
                  <a:close/>
                </a:path>
              </a:pathLst>
            </a:custGeom>
            <a:solidFill>
              <a:srgbClr val="503D47"/>
            </a:solidFill>
          </p:spPr>
          <p:txBody>
            <a:bodyPr/>
            <a:lstStyle/>
            <a:p>
              <a:endParaRPr lang="en-IN"/>
            </a:p>
          </p:txBody>
        </p:sp>
        <p:sp>
          <p:nvSpPr>
            <p:cNvPr id="26" name="TextBox 26"/>
            <p:cNvSpPr txBox="1"/>
            <p:nvPr/>
          </p:nvSpPr>
          <p:spPr>
            <a:xfrm>
              <a:off x="0" y="-38100"/>
              <a:ext cx="971647" cy="264516"/>
            </a:xfrm>
            <a:prstGeom prst="rect">
              <a:avLst/>
            </a:prstGeom>
          </p:spPr>
          <p:txBody>
            <a:bodyPr lIns="50800" tIns="50800" rIns="50800" bIns="50800" rtlCol="0" anchor="ctr"/>
            <a:lstStyle/>
            <a:p>
              <a:pPr algn="ctr">
                <a:lnSpc>
                  <a:spcPts val="2659"/>
                </a:lnSpc>
              </a:pPr>
              <a:endParaRPr/>
            </a:p>
          </p:txBody>
        </p:sp>
      </p:grpSp>
      <p:sp>
        <p:nvSpPr>
          <p:cNvPr id="27" name="Freeform 27"/>
          <p:cNvSpPr/>
          <p:nvPr/>
        </p:nvSpPr>
        <p:spPr>
          <a:xfrm>
            <a:off x="8159154" y="1912637"/>
            <a:ext cx="2143618" cy="2143618"/>
          </a:xfrm>
          <a:custGeom>
            <a:avLst/>
            <a:gdLst/>
            <a:ahLst/>
            <a:cxnLst/>
            <a:rect l="l" t="t" r="r" b="b"/>
            <a:pathLst>
              <a:path w="2143618" h="2143618">
                <a:moveTo>
                  <a:pt x="0" y="0"/>
                </a:moveTo>
                <a:lnTo>
                  <a:pt x="2143618" y="0"/>
                </a:lnTo>
                <a:lnTo>
                  <a:pt x="2143618" y="2143618"/>
                </a:lnTo>
                <a:lnTo>
                  <a:pt x="0" y="2143618"/>
                </a:lnTo>
                <a:lnTo>
                  <a:pt x="0" y="0"/>
                </a:lnTo>
                <a:close/>
              </a:path>
            </a:pathLst>
          </a:custGeom>
          <a:blipFill>
            <a:blip r:embed="rId5"/>
            <a:stretch>
              <a:fillRect/>
            </a:stretch>
          </a:blipFill>
        </p:spPr>
        <p:txBody>
          <a:bodyPr/>
          <a:lstStyle/>
          <a:p>
            <a:endParaRPr lang="en-IN"/>
          </a:p>
        </p:txBody>
      </p:sp>
      <p:sp>
        <p:nvSpPr>
          <p:cNvPr id="28" name="Freeform 28"/>
          <p:cNvSpPr/>
          <p:nvPr/>
        </p:nvSpPr>
        <p:spPr>
          <a:xfrm>
            <a:off x="8232965" y="4216119"/>
            <a:ext cx="2143618" cy="2143618"/>
          </a:xfrm>
          <a:custGeom>
            <a:avLst/>
            <a:gdLst/>
            <a:ahLst/>
            <a:cxnLst/>
            <a:rect l="l" t="t" r="r" b="b"/>
            <a:pathLst>
              <a:path w="2143618" h="2143618">
                <a:moveTo>
                  <a:pt x="0" y="0"/>
                </a:moveTo>
                <a:lnTo>
                  <a:pt x="2143618" y="0"/>
                </a:lnTo>
                <a:lnTo>
                  <a:pt x="2143618" y="2143617"/>
                </a:lnTo>
                <a:lnTo>
                  <a:pt x="0" y="2143617"/>
                </a:lnTo>
                <a:lnTo>
                  <a:pt x="0" y="0"/>
                </a:lnTo>
                <a:close/>
              </a:path>
            </a:pathLst>
          </a:custGeom>
          <a:blipFill>
            <a:blip r:embed="rId5"/>
            <a:stretch>
              <a:fillRect/>
            </a:stretch>
          </a:blipFill>
        </p:spPr>
        <p:txBody>
          <a:bodyPr/>
          <a:lstStyle/>
          <a:p>
            <a:endParaRPr lang="en-IN"/>
          </a:p>
        </p:txBody>
      </p:sp>
      <p:sp>
        <p:nvSpPr>
          <p:cNvPr id="29" name="Freeform 29"/>
          <p:cNvSpPr/>
          <p:nvPr/>
        </p:nvSpPr>
        <p:spPr>
          <a:xfrm rot="-10800000">
            <a:off x="8294966" y="6869798"/>
            <a:ext cx="2143618" cy="2143618"/>
          </a:xfrm>
          <a:custGeom>
            <a:avLst/>
            <a:gdLst/>
            <a:ahLst/>
            <a:cxnLst/>
            <a:rect l="l" t="t" r="r" b="b"/>
            <a:pathLst>
              <a:path w="2143618" h="2143618">
                <a:moveTo>
                  <a:pt x="0" y="0"/>
                </a:moveTo>
                <a:lnTo>
                  <a:pt x="2143618" y="0"/>
                </a:lnTo>
                <a:lnTo>
                  <a:pt x="2143618" y="2143617"/>
                </a:lnTo>
                <a:lnTo>
                  <a:pt x="0" y="2143617"/>
                </a:lnTo>
                <a:lnTo>
                  <a:pt x="0" y="0"/>
                </a:lnTo>
                <a:close/>
              </a:path>
            </a:pathLst>
          </a:custGeom>
          <a:blipFill>
            <a:blip r:embed="rId5"/>
            <a:stretch>
              <a:fillRect/>
            </a:stretch>
          </a:blipFill>
        </p:spPr>
        <p:txBody>
          <a:bodyPr/>
          <a:lstStyle/>
          <a:p>
            <a:endParaRPr lang="en-IN"/>
          </a:p>
        </p:txBody>
      </p:sp>
      <p:sp>
        <p:nvSpPr>
          <p:cNvPr id="30" name="TextBox 30"/>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Method: Activation Steering</a:t>
            </a:r>
          </a:p>
        </p:txBody>
      </p:sp>
      <p:sp>
        <p:nvSpPr>
          <p:cNvPr id="31" name="TextBox 31"/>
          <p:cNvSpPr txBox="1"/>
          <p:nvPr/>
        </p:nvSpPr>
        <p:spPr>
          <a:xfrm>
            <a:off x="11824656" y="2360876"/>
            <a:ext cx="2691507" cy="1180465"/>
          </a:xfrm>
          <a:prstGeom prst="rect">
            <a:avLst/>
          </a:prstGeom>
        </p:spPr>
        <p:txBody>
          <a:bodyPr lIns="0" tIns="0" rIns="0" bIns="0" rtlCol="0" anchor="t">
            <a:spAutoFit/>
          </a:bodyPr>
          <a:lstStyle/>
          <a:p>
            <a:pPr algn="ctr">
              <a:lnSpc>
                <a:spcPts val="4759"/>
              </a:lnSpc>
              <a:spcBef>
                <a:spcPct val="0"/>
              </a:spcBef>
            </a:pPr>
            <a:r>
              <a:rPr lang="en-US" sz="3399">
                <a:solidFill>
                  <a:srgbClr val="C1FF72"/>
                </a:solidFill>
                <a:latin typeface="Lexend Deca"/>
                <a:ea typeface="Lexend Deca"/>
                <a:cs typeface="Lexend Deca"/>
                <a:sym typeface="Lexend Deca"/>
              </a:rPr>
              <a:t>Mean Activations 1</a:t>
            </a:r>
          </a:p>
        </p:txBody>
      </p:sp>
      <p:sp>
        <p:nvSpPr>
          <p:cNvPr id="32" name="TextBox 32"/>
          <p:cNvSpPr txBox="1"/>
          <p:nvPr/>
        </p:nvSpPr>
        <p:spPr>
          <a:xfrm>
            <a:off x="11967531" y="4863707"/>
            <a:ext cx="2712244" cy="1180465"/>
          </a:xfrm>
          <a:prstGeom prst="rect">
            <a:avLst/>
          </a:prstGeom>
        </p:spPr>
        <p:txBody>
          <a:bodyPr lIns="0" tIns="0" rIns="0" bIns="0" rtlCol="0" anchor="t">
            <a:spAutoFit/>
          </a:bodyPr>
          <a:lstStyle/>
          <a:p>
            <a:pPr algn="ctr">
              <a:lnSpc>
                <a:spcPts val="4759"/>
              </a:lnSpc>
              <a:spcBef>
                <a:spcPct val="0"/>
              </a:spcBef>
            </a:pPr>
            <a:r>
              <a:rPr lang="en-US" sz="3399">
                <a:solidFill>
                  <a:srgbClr val="FF66C4"/>
                </a:solidFill>
                <a:latin typeface="Lexend Deca"/>
                <a:ea typeface="Lexend Deca"/>
                <a:cs typeface="Lexend Deca"/>
                <a:sym typeface="Lexend Deca"/>
              </a:rPr>
              <a:t>Mean Activations 2</a:t>
            </a:r>
          </a:p>
        </p:txBody>
      </p:sp>
      <p:sp>
        <p:nvSpPr>
          <p:cNvPr id="33" name="TextBox 33"/>
          <p:cNvSpPr txBox="1"/>
          <p:nvPr/>
        </p:nvSpPr>
        <p:spPr>
          <a:xfrm>
            <a:off x="11977899" y="6739227"/>
            <a:ext cx="3291185" cy="580390"/>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Lexend Deca"/>
                <a:ea typeface="Lexend Deca"/>
                <a:cs typeface="Lexend Deca"/>
                <a:sym typeface="Lexend Deca"/>
              </a:rPr>
              <a:t>Steering Vector</a:t>
            </a:r>
          </a:p>
        </p:txBody>
      </p:sp>
      <p:sp>
        <p:nvSpPr>
          <p:cNvPr id="34" name="TextBox 34"/>
          <p:cNvSpPr txBox="1"/>
          <p:nvPr/>
        </p:nvSpPr>
        <p:spPr>
          <a:xfrm>
            <a:off x="3488637" y="7589499"/>
            <a:ext cx="3183210" cy="580390"/>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Lexend Deca"/>
                <a:ea typeface="Lexend Deca"/>
                <a:cs typeface="Lexend Deca"/>
                <a:sym typeface="Lexend Deca"/>
              </a:rPr>
              <a:t>Steered output</a:t>
            </a:r>
          </a:p>
        </p:txBody>
      </p:sp>
      <p:sp>
        <p:nvSpPr>
          <p:cNvPr id="35" name="TextBox 35"/>
          <p:cNvSpPr txBox="1"/>
          <p:nvPr/>
        </p:nvSpPr>
        <p:spPr>
          <a:xfrm>
            <a:off x="11757981" y="8370592"/>
            <a:ext cx="2712244" cy="580390"/>
          </a:xfrm>
          <a:prstGeom prst="rect">
            <a:avLst/>
          </a:prstGeom>
        </p:spPr>
        <p:txBody>
          <a:bodyPr lIns="0" tIns="0" rIns="0" bIns="0" rtlCol="0" anchor="t">
            <a:spAutoFit/>
          </a:bodyPr>
          <a:lstStyle/>
          <a:p>
            <a:pPr algn="ctr">
              <a:lnSpc>
                <a:spcPts val="4759"/>
              </a:lnSpc>
              <a:spcBef>
                <a:spcPct val="0"/>
              </a:spcBef>
            </a:pPr>
            <a:r>
              <a:rPr lang="en-US" sz="3399">
                <a:solidFill>
                  <a:srgbClr val="FFFFFF"/>
                </a:solidFill>
                <a:latin typeface="Lexend Deca"/>
                <a:ea typeface="Lexend Deca"/>
                <a:cs typeface="Lexend Deca"/>
                <a:sym typeface="Lexend Deca"/>
              </a:rPr>
              <a:t>User input</a:t>
            </a:r>
          </a:p>
        </p:txBody>
      </p:sp>
      <p:sp>
        <p:nvSpPr>
          <p:cNvPr id="36" name="TextBox 36"/>
          <p:cNvSpPr txBox="1"/>
          <p:nvPr/>
        </p:nvSpPr>
        <p:spPr>
          <a:xfrm>
            <a:off x="12888364" y="3610728"/>
            <a:ext cx="870578" cy="1036646"/>
          </a:xfrm>
          <a:prstGeom prst="rect">
            <a:avLst/>
          </a:prstGeom>
        </p:spPr>
        <p:txBody>
          <a:bodyPr lIns="0" tIns="0" rIns="0" bIns="0" rtlCol="0" anchor="t">
            <a:spAutoFit/>
          </a:bodyPr>
          <a:lstStyle/>
          <a:p>
            <a:pPr algn="ctr">
              <a:lnSpc>
                <a:spcPts val="8546"/>
              </a:lnSpc>
              <a:spcBef>
                <a:spcPct val="0"/>
              </a:spcBef>
            </a:pPr>
            <a:r>
              <a:rPr lang="en-US" sz="6104">
                <a:solidFill>
                  <a:srgbClr val="FFFFFF"/>
                </a:solidFill>
                <a:latin typeface="Lexend Deca"/>
                <a:ea typeface="Lexend Deca"/>
                <a:cs typeface="Lexend Deca"/>
                <a:sym typeface="Lexend Deca"/>
              </a:rPr>
              <a:t>(-)</a:t>
            </a:r>
          </a:p>
        </p:txBody>
      </p:sp>
      <p:sp>
        <p:nvSpPr>
          <p:cNvPr id="37" name="TextBox 37"/>
          <p:cNvSpPr txBox="1"/>
          <p:nvPr/>
        </p:nvSpPr>
        <p:spPr>
          <a:xfrm>
            <a:off x="14280368" y="3869018"/>
            <a:ext cx="1797831" cy="571375"/>
          </a:xfrm>
          <a:prstGeom prst="rect">
            <a:avLst/>
          </a:prstGeom>
        </p:spPr>
        <p:txBody>
          <a:bodyPr wrap="square" lIns="0" tIns="0" rIns="0" bIns="0" rtlCol="0" anchor="t">
            <a:spAutoFit/>
          </a:bodyPr>
          <a:lstStyle/>
          <a:p>
            <a:pPr algn="ctr">
              <a:lnSpc>
                <a:spcPts val="4759"/>
              </a:lnSpc>
              <a:spcBef>
                <a:spcPct val="0"/>
              </a:spcBef>
            </a:pPr>
            <a:r>
              <a:rPr lang="en-US" sz="3399" i="1" dirty="0">
                <a:solidFill>
                  <a:srgbClr val="FFFFFF"/>
                </a:solidFill>
                <a:latin typeface="Lora Italics"/>
                <a:ea typeface="Lora Italics"/>
                <a:cs typeface="Lora Italics"/>
                <a:sym typeface="Lora Italics"/>
              </a:rPr>
              <a:t>Subtract</a:t>
            </a:r>
          </a:p>
        </p:txBody>
      </p:sp>
      <p:grpSp>
        <p:nvGrpSpPr>
          <p:cNvPr id="38" name="Group 38"/>
          <p:cNvGrpSpPr/>
          <p:nvPr/>
        </p:nvGrpSpPr>
        <p:grpSpPr>
          <a:xfrm>
            <a:off x="5108428" y="2205806"/>
            <a:ext cx="1420850" cy="1445188"/>
            <a:chOff x="0" y="0"/>
            <a:chExt cx="1894466" cy="1926918"/>
          </a:xfrm>
        </p:grpSpPr>
        <p:grpSp>
          <p:nvGrpSpPr>
            <p:cNvPr id="39" name="Group 39"/>
            <p:cNvGrpSpPr/>
            <p:nvPr/>
          </p:nvGrpSpPr>
          <p:grpSpPr>
            <a:xfrm>
              <a:off x="563755" y="0"/>
              <a:ext cx="721111" cy="721111"/>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alpha val="67843"/>
                </a:srgbClr>
              </a:solidFill>
            </p:spPr>
            <p:txBody>
              <a:bodyPr/>
              <a:lstStyle/>
              <a:p>
                <a:endParaRPr lang="en-IN"/>
              </a:p>
            </p:txBody>
          </p:sp>
          <p:sp>
            <p:nvSpPr>
              <p:cNvPr id="41" name="TextBox 4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a:off x="766955" y="203200"/>
              <a:ext cx="721111" cy="721111"/>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alpha val="67843"/>
                </a:srgbClr>
              </a:solidFill>
            </p:spPr>
            <p:txBody>
              <a:bodyPr/>
              <a:lstStyle/>
              <a:p>
                <a:endParaRPr lang="en-IN"/>
              </a:p>
            </p:txBody>
          </p:sp>
          <p:sp>
            <p:nvSpPr>
              <p:cNvPr id="44" name="TextBox 4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5" name="Group 45"/>
            <p:cNvGrpSpPr/>
            <p:nvPr/>
          </p:nvGrpSpPr>
          <p:grpSpPr>
            <a:xfrm>
              <a:off x="970155" y="406400"/>
              <a:ext cx="721111" cy="721111"/>
              <a:chOff x="0" y="0"/>
              <a:chExt cx="812800" cy="812800"/>
            </a:xfrm>
          </p:grpSpPr>
          <p:sp>
            <p:nvSpPr>
              <p:cNvPr id="46" name="Freeform 4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alpha val="67843"/>
                </a:srgbClr>
              </a:solidFill>
            </p:spPr>
            <p:txBody>
              <a:bodyPr/>
              <a:lstStyle/>
              <a:p>
                <a:endParaRPr lang="en-IN"/>
              </a:p>
            </p:txBody>
          </p:sp>
          <p:sp>
            <p:nvSpPr>
              <p:cNvPr id="47" name="TextBox 4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8" name="Group 48"/>
            <p:cNvGrpSpPr/>
            <p:nvPr/>
          </p:nvGrpSpPr>
          <p:grpSpPr>
            <a:xfrm>
              <a:off x="1173355" y="609600"/>
              <a:ext cx="721111" cy="721111"/>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alpha val="67843"/>
                </a:srgbClr>
              </a:solidFill>
            </p:spPr>
            <p:txBody>
              <a:bodyPr/>
              <a:lstStyle/>
              <a:p>
                <a:endParaRPr lang="en-IN"/>
              </a:p>
            </p:txBody>
          </p:sp>
          <p:sp>
            <p:nvSpPr>
              <p:cNvPr id="50" name="TextBox 5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1" name="Group 51"/>
            <p:cNvGrpSpPr/>
            <p:nvPr/>
          </p:nvGrpSpPr>
          <p:grpSpPr>
            <a:xfrm>
              <a:off x="360555" y="258955"/>
              <a:ext cx="721111" cy="721111"/>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alpha val="67843"/>
                </a:srgbClr>
              </a:solidFill>
            </p:spPr>
            <p:txBody>
              <a:bodyPr/>
              <a:lstStyle/>
              <a:p>
                <a:endParaRPr lang="en-IN"/>
              </a:p>
            </p:txBody>
          </p:sp>
          <p:sp>
            <p:nvSpPr>
              <p:cNvPr id="53" name="TextBox 5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4" name="Group 54"/>
            <p:cNvGrpSpPr/>
            <p:nvPr/>
          </p:nvGrpSpPr>
          <p:grpSpPr>
            <a:xfrm>
              <a:off x="563755" y="462155"/>
              <a:ext cx="721111" cy="721111"/>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alpha val="67843"/>
                </a:srgbClr>
              </a:solidFill>
            </p:spPr>
            <p:txBody>
              <a:bodyPr/>
              <a:lstStyle/>
              <a:p>
                <a:endParaRPr lang="en-IN"/>
              </a:p>
            </p:txBody>
          </p:sp>
          <p:sp>
            <p:nvSpPr>
              <p:cNvPr id="56" name="TextBox 5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7" name="Group 57"/>
            <p:cNvGrpSpPr/>
            <p:nvPr/>
          </p:nvGrpSpPr>
          <p:grpSpPr>
            <a:xfrm>
              <a:off x="766955" y="665355"/>
              <a:ext cx="721111" cy="721111"/>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alpha val="67843"/>
                </a:srgbClr>
              </a:solidFill>
            </p:spPr>
            <p:txBody>
              <a:bodyPr/>
              <a:lstStyle/>
              <a:p>
                <a:endParaRPr lang="en-IN"/>
              </a:p>
            </p:txBody>
          </p:sp>
          <p:sp>
            <p:nvSpPr>
              <p:cNvPr id="59" name="TextBox 5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0" name="Group 60"/>
            <p:cNvGrpSpPr/>
            <p:nvPr/>
          </p:nvGrpSpPr>
          <p:grpSpPr>
            <a:xfrm>
              <a:off x="970155" y="868555"/>
              <a:ext cx="721111" cy="721111"/>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alpha val="67843"/>
                </a:srgbClr>
              </a:solidFill>
            </p:spPr>
            <p:txBody>
              <a:bodyPr/>
              <a:lstStyle/>
              <a:p>
                <a:endParaRPr lang="en-IN"/>
              </a:p>
            </p:txBody>
          </p:sp>
          <p:sp>
            <p:nvSpPr>
              <p:cNvPr id="62" name="TextBox 6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3" name="Group 63"/>
            <p:cNvGrpSpPr/>
            <p:nvPr/>
          </p:nvGrpSpPr>
          <p:grpSpPr>
            <a:xfrm>
              <a:off x="0" y="596207"/>
              <a:ext cx="721111" cy="721111"/>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alpha val="67843"/>
                </a:srgbClr>
              </a:solidFill>
            </p:spPr>
            <p:txBody>
              <a:bodyPr/>
              <a:lstStyle/>
              <a:p>
                <a:endParaRPr lang="en-IN"/>
              </a:p>
            </p:txBody>
          </p:sp>
          <p:sp>
            <p:nvSpPr>
              <p:cNvPr id="65" name="TextBox 6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6" name="Group 66"/>
            <p:cNvGrpSpPr/>
            <p:nvPr/>
          </p:nvGrpSpPr>
          <p:grpSpPr>
            <a:xfrm>
              <a:off x="203200" y="799407"/>
              <a:ext cx="721111" cy="721111"/>
              <a:chOff x="0" y="0"/>
              <a:chExt cx="812800" cy="812800"/>
            </a:xfrm>
          </p:grpSpPr>
          <p:sp>
            <p:nvSpPr>
              <p:cNvPr id="67" name="Freeform 6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alpha val="67843"/>
                </a:srgbClr>
              </a:solidFill>
            </p:spPr>
            <p:txBody>
              <a:bodyPr/>
              <a:lstStyle/>
              <a:p>
                <a:endParaRPr lang="en-IN"/>
              </a:p>
            </p:txBody>
          </p:sp>
          <p:sp>
            <p:nvSpPr>
              <p:cNvPr id="68" name="TextBox 6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9" name="Group 69"/>
            <p:cNvGrpSpPr/>
            <p:nvPr/>
          </p:nvGrpSpPr>
          <p:grpSpPr>
            <a:xfrm>
              <a:off x="406400" y="1002607"/>
              <a:ext cx="721111" cy="721111"/>
              <a:chOff x="0" y="0"/>
              <a:chExt cx="812800" cy="812800"/>
            </a:xfrm>
          </p:grpSpPr>
          <p:sp>
            <p:nvSpPr>
              <p:cNvPr id="70" name="Freeform 7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alpha val="67843"/>
                </a:srgbClr>
              </a:solidFill>
            </p:spPr>
            <p:txBody>
              <a:bodyPr/>
              <a:lstStyle/>
              <a:p>
                <a:endParaRPr lang="en-IN"/>
              </a:p>
            </p:txBody>
          </p:sp>
          <p:sp>
            <p:nvSpPr>
              <p:cNvPr id="71" name="TextBox 7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2" name="Group 72"/>
            <p:cNvGrpSpPr/>
            <p:nvPr/>
          </p:nvGrpSpPr>
          <p:grpSpPr>
            <a:xfrm>
              <a:off x="609600" y="1205807"/>
              <a:ext cx="721111" cy="721111"/>
              <a:chOff x="0" y="0"/>
              <a:chExt cx="812800" cy="812800"/>
            </a:xfrm>
          </p:grpSpPr>
          <p:sp>
            <p:nvSpPr>
              <p:cNvPr id="73" name="Freeform 7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alpha val="67843"/>
                </a:srgbClr>
              </a:solidFill>
            </p:spPr>
            <p:txBody>
              <a:bodyPr/>
              <a:lstStyle/>
              <a:p>
                <a:endParaRPr lang="en-IN"/>
              </a:p>
            </p:txBody>
          </p:sp>
          <p:sp>
            <p:nvSpPr>
              <p:cNvPr id="74" name="TextBox 7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5" name="Group 75"/>
            <p:cNvGrpSpPr/>
            <p:nvPr/>
          </p:nvGrpSpPr>
          <p:grpSpPr>
            <a:xfrm>
              <a:off x="970155" y="1205807"/>
              <a:ext cx="721111" cy="721111"/>
              <a:chOff x="0" y="0"/>
              <a:chExt cx="812800" cy="812800"/>
            </a:xfrm>
          </p:grpSpPr>
          <p:sp>
            <p:nvSpPr>
              <p:cNvPr id="76" name="Freeform 7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alpha val="67843"/>
                </a:srgbClr>
              </a:solidFill>
            </p:spPr>
            <p:txBody>
              <a:bodyPr/>
              <a:lstStyle/>
              <a:p>
                <a:endParaRPr lang="en-IN"/>
              </a:p>
            </p:txBody>
          </p:sp>
          <p:sp>
            <p:nvSpPr>
              <p:cNvPr id="77" name="TextBox 7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8" name="Group 78"/>
            <p:cNvGrpSpPr/>
            <p:nvPr/>
          </p:nvGrpSpPr>
          <p:grpSpPr>
            <a:xfrm>
              <a:off x="0" y="970155"/>
              <a:ext cx="721111" cy="721111"/>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alpha val="67843"/>
                </a:srgbClr>
              </a:solidFill>
            </p:spPr>
            <p:txBody>
              <a:bodyPr/>
              <a:lstStyle/>
              <a:p>
                <a:endParaRPr lang="en-IN"/>
              </a:p>
            </p:txBody>
          </p:sp>
          <p:sp>
            <p:nvSpPr>
              <p:cNvPr id="80" name="TextBox 8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1" name="Group 81"/>
            <p:cNvGrpSpPr/>
            <p:nvPr/>
          </p:nvGrpSpPr>
          <p:grpSpPr>
            <a:xfrm>
              <a:off x="203200" y="1173355"/>
              <a:ext cx="721111" cy="721111"/>
              <a:chOff x="0" y="0"/>
              <a:chExt cx="812800" cy="812800"/>
            </a:xfrm>
          </p:grpSpPr>
          <p:sp>
            <p:nvSpPr>
              <p:cNvPr id="82" name="Freeform 8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alpha val="67843"/>
                </a:srgbClr>
              </a:solidFill>
            </p:spPr>
            <p:txBody>
              <a:bodyPr/>
              <a:lstStyle/>
              <a:p>
                <a:endParaRPr lang="en-IN"/>
              </a:p>
            </p:txBody>
          </p:sp>
          <p:sp>
            <p:nvSpPr>
              <p:cNvPr id="83" name="TextBox 8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4" name="Group 84"/>
            <p:cNvGrpSpPr/>
            <p:nvPr/>
          </p:nvGrpSpPr>
          <p:grpSpPr>
            <a:xfrm>
              <a:off x="1173355" y="956762"/>
              <a:ext cx="721111" cy="721111"/>
              <a:chOff x="0" y="0"/>
              <a:chExt cx="812800" cy="812800"/>
            </a:xfrm>
          </p:grpSpPr>
          <p:sp>
            <p:nvSpPr>
              <p:cNvPr id="85" name="Freeform 8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1FF72">
                  <a:alpha val="67843"/>
                </a:srgbClr>
              </a:solidFill>
            </p:spPr>
            <p:txBody>
              <a:bodyPr/>
              <a:lstStyle/>
              <a:p>
                <a:endParaRPr lang="en-IN"/>
              </a:p>
            </p:txBody>
          </p:sp>
          <p:sp>
            <p:nvSpPr>
              <p:cNvPr id="86" name="TextBox 8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grpSp>
        <p:nvGrpSpPr>
          <p:cNvPr id="87" name="Group 87"/>
          <p:cNvGrpSpPr/>
          <p:nvPr/>
        </p:nvGrpSpPr>
        <p:grpSpPr>
          <a:xfrm>
            <a:off x="5108428" y="4527294"/>
            <a:ext cx="1420850" cy="1445188"/>
            <a:chOff x="0" y="0"/>
            <a:chExt cx="1894466" cy="1926918"/>
          </a:xfrm>
        </p:grpSpPr>
        <p:grpSp>
          <p:nvGrpSpPr>
            <p:cNvPr id="88" name="Group 88"/>
            <p:cNvGrpSpPr/>
            <p:nvPr/>
          </p:nvGrpSpPr>
          <p:grpSpPr>
            <a:xfrm>
              <a:off x="563755" y="0"/>
              <a:ext cx="721111" cy="721111"/>
              <a:chOff x="0" y="0"/>
              <a:chExt cx="812800" cy="812800"/>
            </a:xfrm>
          </p:grpSpPr>
          <p:sp>
            <p:nvSpPr>
              <p:cNvPr id="89" name="Freeform 8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alpha val="67843"/>
                </a:srgbClr>
              </a:solidFill>
            </p:spPr>
            <p:txBody>
              <a:bodyPr/>
              <a:lstStyle/>
              <a:p>
                <a:endParaRPr lang="en-IN"/>
              </a:p>
            </p:txBody>
          </p:sp>
          <p:sp>
            <p:nvSpPr>
              <p:cNvPr id="90" name="TextBox 9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1" name="Group 91"/>
            <p:cNvGrpSpPr/>
            <p:nvPr/>
          </p:nvGrpSpPr>
          <p:grpSpPr>
            <a:xfrm>
              <a:off x="766955" y="203200"/>
              <a:ext cx="721111" cy="721111"/>
              <a:chOff x="0" y="0"/>
              <a:chExt cx="812800" cy="812800"/>
            </a:xfrm>
          </p:grpSpPr>
          <p:sp>
            <p:nvSpPr>
              <p:cNvPr id="92" name="Freeform 9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alpha val="67843"/>
                </a:srgbClr>
              </a:solidFill>
            </p:spPr>
            <p:txBody>
              <a:bodyPr/>
              <a:lstStyle/>
              <a:p>
                <a:endParaRPr lang="en-IN"/>
              </a:p>
            </p:txBody>
          </p:sp>
          <p:sp>
            <p:nvSpPr>
              <p:cNvPr id="93" name="TextBox 9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4" name="Group 94"/>
            <p:cNvGrpSpPr/>
            <p:nvPr/>
          </p:nvGrpSpPr>
          <p:grpSpPr>
            <a:xfrm>
              <a:off x="970155" y="406400"/>
              <a:ext cx="721111" cy="721111"/>
              <a:chOff x="0" y="0"/>
              <a:chExt cx="812800" cy="812800"/>
            </a:xfrm>
          </p:grpSpPr>
          <p:sp>
            <p:nvSpPr>
              <p:cNvPr id="95" name="Freeform 9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alpha val="67843"/>
                </a:srgbClr>
              </a:solidFill>
            </p:spPr>
            <p:txBody>
              <a:bodyPr/>
              <a:lstStyle/>
              <a:p>
                <a:endParaRPr lang="en-IN"/>
              </a:p>
            </p:txBody>
          </p:sp>
          <p:sp>
            <p:nvSpPr>
              <p:cNvPr id="96" name="TextBox 9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7" name="Group 97"/>
            <p:cNvGrpSpPr/>
            <p:nvPr/>
          </p:nvGrpSpPr>
          <p:grpSpPr>
            <a:xfrm>
              <a:off x="1173355" y="609600"/>
              <a:ext cx="721111" cy="721111"/>
              <a:chOff x="0" y="0"/>
              <a:chExt cx="812800" cy="812800"/>
            </a:xfrm>
          </p:grpSpPr>
          <p:sp>
            <p:nvSpPr>
              <p:cNvPr id="98" name="Freeform 9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alpha val="67843"/>
                </a:srgbClr>
              </a:solidFill>
            </p:spPr>
            <p:txBody>
              <a:bodyPr/>
              <a:lstStyle/>
              <a:p>
                <a:endParaRPr lang="en-IN"/>
              </a:p>
            </p:txBody>
          </p:sp>
          <p:sp>
            <p:nvSpPr>
              <p:cNvPr id="99" name="TextBox 9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0" name="Group 100"/>
            <p:cNvGrpSpPr/>
            <p:nvPr/>
          </p:nvGrpSpPr>
          <p:grpSpPr>
            <a:xfrm>
              <a:off x="360555" y="258955"/>
              <a:ext cx="721111" cy="721111"/>
              <a:chOff x="0" y="0"/>
              <a:chExt cx="812800" cy="812800"/>
            </a:xfrm>
          </p:grpSpPr>
          <p:sp>
            <p:nvSpPr>
              <p:cNvPr id="101" name="Freeform 10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alpha val="67843"/>
                </a:srgbClr>
              </a:solidFill>
            </p:spPr>
            <p:txBody>
              <a:bodyPr/>
              <a:lstStyle/>
              <a:p>
                <a:endParaRPr lang="en-IN"/>
              </a:p>
            </p:txBody>
          </p:sp>
          <p:sp>
            <p:nvSpPr>
              <p:cNvPr id="102" name="TextBox 10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3" name="Group 103"/>
            <p:cNvGrpSpPr/>
            <p:nvPr/>
          </p:nvGrpSpPr>
          <p:grpSpPr>
            <a:xfrm>
              <a:off x="563755" y="462155"/>
              <a:ext cx="721111" cy="721111"/>
              <a:chOff x="0" y="0"/>
              <a:chExt cx="812800" cy="812800"/>
            </a:xfrm>
          </p:grpSpPr>
          <p:sp>
            <p:nvSpPr>
              <p:cNvPr id="104" name="Freeform 10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alpha val="67843"/>
                </a:srgbClr>
              </a:solidFill>
            </p:spPr>
            <p:txBody>
              <a:bodyPr/>
              <a:lstStyle/>
              <a:p>
                <a:endParaRPr lang="en-IN"/>
              </a:p>
            </p:txBody>
          </p:sp>
          <p:sp>
            <p:nvSpPr>
              <p:cNvPr id="105" name="TextBox 10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6" name="Group 106"/>
            <p:cNvGrpSpPr/>
            <p:nvPr/>
          </p:nvGrpSpPr>
          <p:grpSpPr>
            <a:xfrm>
              <a:off x="766955" y="665355"/>
              <a:ext cx="721111" cy="721111"/>
              <a:chOff x="0" y="0"/>
              <a:chExt cx="812800" cy="812800"/>
            </a:xfrm>
          </p:grpSpPr>
          <p:sp>
            <p:nvSpPr>
              <p:cNvPr id="107" name="Freeform 10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alpha val="67843"/>
                </a:srgbClr>
              </a:solidFill>
            </p:spPr>
            <p:txBody>
              <a:bodyPr/>
              <a:lstStyle/>
              <a:p>
                <a:endParaRPr lang="en-IN"/>
              </a:p>
            </p:txBody>
          </p:sp>
          <p:sp>
            <p:nvSpPr>
              <p:cNvPr id="108" name="TextBox 10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9" name="Group 109"/>
            <p:cNvGrpSpPr/>
            <p:nvPr/>
          </p:nvGrpSpPr>
          <p:grpSpPr>
            <a:xfrm>
              <a:off x="970155" y="868555"/>
              <a:ext cx="721111" cy="721111"/>
              <a:chOff x="0" y="0"/>
              <a:chExt cx="812800" cy="812800"/>
            </a:xfrm>
          </p:grpSpPr>
          <p:sp>
            <p:nvSpPr>
              <p:cNvPr id="110" name="Freeform 1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alpha val="67843"/>
                </a:srgbClr>
              </a:solidFill>
            </p:spPr>
            <p:txBody>
              <a:bodyPr/>
              <a:lstStyle/>
              <a:p>
                <a:endParaRPr lang="en-IN"/>
              </a:p>
            </p:txBody>
          </p:sp>
          <p:sp>
            <p:nvSpPr>
              <p:cNvPr id="111" name="TextBox 1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2" name="Group 112"/>
            <p:cNvGrpSpPr/>
            <p:nvPr/>
          </p:nvGrpSpPr>
          <p:grpSpPr>
            <a:xfrm>
              <a:off x="0" y="596207"/>
              <a:ext cx="721111" cy="721111"/>
              <a:chOff x="0" y="0"/>
              <a:chExt cx="812800" cy="812800"/>
            </a:xfrm>
          </p:grpSpPr>
          <p:sp>
            <p:nvSpPr>
              <p:cNvPr id="113" name="Freeform 1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alpha val="67843"/>
                </a:srgbClr>
              </a:solidFill>
            </p:spPr>
            <p:txBody>
              <a:bodyPr/>
              <a:lstStyle/>
              <a:p>
                <a:endParaRPr lang="en-IN"/>
              </a:p>
            </p:txBody>
          </p:sp>
          <p:sp>
            <p:nvSpPr>
              <p:cNvPr id="114" name="TextBox 1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5" name="Group 115"/>
            <p:cNvGrpSpPr/>
            <p:nvPr/>
          </p:nvGrpSpPr>
          <p:grpSpPr>
            <a:xfrm>
              <a:off x="203200" y="799407"/>
              <a:ext cx="721111" cy="721111"/>
              <a:chOff x="0" y="0"/>
              <a:chExt cx="812800" cy="812800"/>
            </a:xfrm>
          </p:grpSpPr>
          <p:sp>
            <p:nvSpPr>
              <p:cNvPr id="116" name="Freeform 1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alpha val="67843"/>
                </a:srgbClr>
              </a:solidFill>
            </p:spPr>
            <p:txBody>
              <a:bodyPr/>
              <a:lstStyle/>
              <a:p>
                <a:endParaRPr lang="en-IN"/>
              </a:p>
            </p:txBody>
          </p:sp>
          <p:sp>
            <p:nvSpPr>
              <p:cNvPr id="117" name="TextBox 1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18" name="Group 118"/>
            <p:cNvGrpSpPr/>
            <p:nvPr/>
          </p:nvGrpSpPr>
          <p:grpSpPr>
            <a:xfrm>
              <a:off x="406400" y="1002607"/>
              <a:ext cx="721111" cy="721111"/>
              <a:chOff x="0" y="0"/>
              <a:chExt cx="812800" cy="812800"/>
            </a:xfrm>
          </p:grpSpPr>
          <p:sp>
            <p:nvSpPr>
              <p:cNvPr id="119" name="Freeform 1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alpha val="67843"/>
                </a:srgbClr>
              </a:solidFill>
            </p:spPr>
            <p:txBody>
              <a:bodyPr/>
              <a:lstStyle/>
              <a:p>
                <a:endParaRPr lang="en-IN"/>
              </a:p>
            </p:txBody>
          </p:sp>
          <p:sp>
            <p:nvSpPr>
              <p:cNvPr id="120" name="TextBox 1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1" name="Group 121"/>
            <p:cNvGrpSpPr/>
            <p:nvPr/>
          </p:nvGrpSpPr>
          <p:grpSpPr>
            <a:xfrm>
              <a:off x="609600" y="1205807"/>
              <a:ext cx="721111" cy="721111"/>
              <a:chOff x="0" y="0"/>
              <a:chExt cx="812800" cy="812800"/>
            </a:xfrm>
          </p:grpSpPr>
          <p:sp>
            <p:nvSpPr>
              <p:cNvPr id="122" name="Freeform 1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alpha val="67843"/>
                </a:srgbClr>
              </a:solidFill>
            </p:spPr>
            <p:txBody>
              <a:bodyPr/>
              <a:lstStyle/>
              <a:p>
                <a:endParaRPr lang="en-IN"/>
              </a:p>
            </p:txBody>
          </p:sp>
          <p:sp>
            <p:nvSpPr>
              <p:cNvPr id="123" name="TextBox 1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4" name="Group 124"/>
            <p:cNvGrpSpPr/>
            <p:nvPr/>
          </p:nvGrpSpPr>
          <p:grpSpPr>
            <a:xfrm>
              <a:off x="970155" y="1205807"/>
              <a:ext cx="721111" cy="721111"/>
              <a:chOff x="0" y="0"/>
              <a:chExt cx="812800" cy="812800"/>
            </a:xfrm>
          </p:grpSpPr>
          <p:sp>
            <p:nvSpPr>
              <p:cNvPr id="125" name="Freeform 1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alpha val="67843"/>
                </a:srgbClr>
              </a:solidFill>
            </p:spPr>
            <p:txBody>
              <a:bodyPr/>
              <a:lstStyle/>
              <a:p>
                <a:endParaRPr lang="en-IN"/>
              </a:p>
            </p:txBody>
          </p:sp>
          <p:sp>
            <p:nvSpPr>
              <p:cNvPr id="126" name="TextBox 1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7" name="Group 127"/>
            <p:cNvGrpSpPr/>
            <p:nvPr/>
          </p:nvGrpSpPr>
          <p:grpSpPr>
            <a:xfrm>
              <a:off x="0" y="970155"/>
              <a:ext cx="721111" cy="721111"/>
              <a:chOff x="0" y="0"/>
              <a:chExt cx="812800" cy="812800"/>
            </a:xfrm>
          </p:grpSpPr>
          <p:sp>
            <p:nvSpPr>
              <p:cNvPr id="128" name="Freeform 1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alpha val="67843"/>
                </a:srgbClr>
              </a:solidFill>
            </p:spPr>
            <p:txBody>
              <a:bodyPr/>
              <a:lstStyle/>
              <a:p>
                <a:endParaRPr lang="en-IN"/>
              </a:p>
            </p:txBody>
          </p:sp>
          <p:sp>
            <p:nvSpPr>
              <p:cNvPr id="129" name="TextBox 1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0" name="Group 130"/>
            <p:cNvGrpSpPr/>
            <p:nvPr/>
          </p:nvGrpSpPr>
          <p:grpSpPr>
            <a:xfrm>
              <a:off x="203200" y="1173355"/>
              <a:ext cx="721111" cy="721111"/>
              <a:chOff x="0" y="0"/>
              <a:chExt cx="812800" cy="812800"/>
            </a:xfrm>
          </p:grpSpPr>
          <p:sp>
            <p:nvSpPr>
              <p:cNvPr id="131" name="Freeform 1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alpha val="67843"/>
                </a:srgbClr>
              </a:solidFill>
            </p:spPr>
            <p:txBody>
              <a:bodyPr/>
              <a:lstStyle/>
              <a:p>
                <a:endParaRPr lang="en-IN"/>
              </a:p>
            </p:txBody>
          </p:sp>
          <p:sp>
            <p:nvSpPr>
              <p:cNvPr id="132" name="TextBox 1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3" name="Group 133"/>
            <p:cNvGrpSpPr/>
            <p:nvPr/>
          </p:nvGrpSpPr>
          <p:grpSpPr>
            <a:xfrm>
              <a:off x="1173355" y="956762"/>
              <a:ext cx="721111" cy="721111"/>
              <a:chOff x="0" y="0"/>
              <a:chExt cx="812800" cy="812800"/>
            </a:xfrm>
          </p:grpSpPr>
          <p:sp>
            <p:nvSpPr>
              <p:cNvPr id="134" name="Freeform 1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C4">
                  <a:alpha val="67843"/>
                </a:srgbClr>
              </a:solidFill>
            </p:spPr>
            <p:txBody>
              <a:bodyPr/>
              <a:lstStyle/>
              <a:p>
                <a:endParaRPr lang="en-IN"/>
              </a:p>
            </p:txBody>
          </p:sp>
          <p:sp>
            <p:nvSpPr>
              <p:cNvPr id="135" name="TextBox 1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136" name="TextBox 136"/>
          <p:cNvSpPr txBox="1"/>
          <p:nvPr/>
        </p:nvSpPr>
        <p:spPr>
          <a:xfrm>
            <a:off x="1776752" y="1855486"/>
            <a:ext cx="3331675" cy="475771"/>
          </a:xfrm>
          <a:prstGeom prst="rect">
            <a:avLst/>
          </a:prstGeom>
        </p:spPr>
        <p:txBody>
          <a:bodyPr wrap="square" lIns="0" tIns="0" rIns="0" bIns="0" rtlCol="0" anchor="t">
            <a:spAutoFit/>
          </a:bodyPr>
          <a:lstStyle/>
          <a:p>
            <a:pPr algn="ctr">
              <a:lnSpc>
                <a:spcPts val="3952"/>
              </a:lnSpc>
              <a:spcBef>
                <a:spcPct val="0"/>
              </a:spcBef>
            </a:pPr>
            <a:r>
              <a:rPr lang="en-US" sz="2823" i="1" dirty="0">
                <a:solidFill>
                  <a:srgbClr val="FFFFFF"/>
                </a:solidFill>
                <a:latin typeface="Lora Italics"/>
                <a:ea typeface="Lora Italics"/>
                <a:cs typeface="Lora Italics"/>
                <a:sym typeface="Lora Italics"/>
              </a:rPr>
              <a:t>Many contrast pairs</a:t>
            </a:r>
          </a:p>
        </p:txBody>
      </p:sp>
      <p:sp>
        <p:nvSpPr>
          <p:cNvPr id="137" name="TextBox 137"/>
          <p:cNvSpPr txBox="1"/>
          <p:nvPr/>
        </p:nvSpPr>
        <p:spPr>
          <a:xfrm>
            <a:off x="3488636" y="2624337"/>
            <a:ext cx="1345699" cy="528799"/>
          </a:xfrm>
          <a:prstGeom prst="rect">
            <a:avLst/>
          </a:prstGeom>
        </p:spPr>
        <p:txBody>
          <a:bodyPr wrap="square" lIns="0" tIns="0" rIns="0" bIns="0" rtlCol="0" anchor="t">
            <a:spAutoFit/>
          </a:bodyPr>
          <a:lstStyle/>
          <a:p>
            <a:pPr algn="ctr">
              <a:lnSpc>
                <a:spcPts val="4429"/>
              </a:lnSpc>
              <a:spcBef>
                <a:spcPct val="0"/>
              </a:spcBef>
            </a:pPr>
            <a:r>
              <a:rPr lang="en-US" sz="3163" dirty="0">
                <a:solidFill>
                  <a:srgbClr val="C1FF72"/>
                </a:solidFill>
                <a:latin typeface="Lexend Deca"/>
                <a:ea typeface="Lexend Deca"/>
                <a:cs typeface="Lexend Deca"/>
                <a:sym typeface="Lexend Deca"/>
              </a:rPr>
              <a:t>Happy</a:t>
            </a:r>
          </a:p>
        </p:txBody>
      </p:sp>
      <p:sp>
        <p:nvSpPr>
          <p:cNvPr id="138" name="TextBox 138"/>
          <p:cNvSpPr txBox="1"/>
          <p:nvPr/>
        </p:nvSpPr>
        <p:spPr>
          <a:xfrm>
            <a:off x="4029402" y="4945825"/>
            <a:ext cx="759682" cy="541452"/>
          </a:xfrm>
          <a:prstGeom prst="rect">
            <a:avLst/>
          </a:prstGeom>
        </p:spPr>
        <p:txBody>
          <a:bodyPr lIns="0" tIns="0" rIns="0" bIns="0" rtlCol="0" anchor="t">
            <a:spAutoFit/>
          </a:bodyPr>
          <a:lstStyle/>
          <a:p>
            <a:pPr algn="ctr">
              <a:lnSpc>
                <a:spcPts val="4429"/>
              </a:lnSpc>
              <a:spcBef>
                <a:spcPct val="0"/>
              </a:spcBef>
            </a:pPr>
            <a:r>
              <a:rPr lang="en-US" sz="3163">
                <a:solidFill>
                  <a:srgbClr val="FF66C4"/>
                </a:solidFill>
                <a:latin typeface="Lexend Deca"/>
                <a:ea typeface="Lexend Deca"/>
                <a:cs typeface="Lexend Deca"/>
                <a:sym typeface="Lexend Deca"/>
              </a:rPr>
              <a:t>Sad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a:off x="788397" y="5235362"/>
            <a:ext cx="8189639" cy="1090442"/>
            <a:chOff x="0" y="0"/>
            <a:chExt cx="2156942" cy="287195"/>
          </a:xfrm>
        </p:grpSpPr>
        <p:sp>
          <p:nvSpPr>
            <p:cNvPr id="3" name="Freeform 3"/>
            <p:cNvSpPr/>
            <p:nvPr/>
          </p:nvSpPr>
          <p:spPr>
            <a:xfrm>
              <a:off x="0" y="0"/>
              <a:ext cx="2156942" cy="287195"/>
            </a:xfrm>
            <a:custGeom>
              <a:avLst/>
              <a:gdLst/>
              <a:ahLst/>
              <a:cxnLst/>
              <a:rect l="l" t="t" r="r" b="b"/>
              <a:pathLst>
                <a:path w="2156942" h="287195">
                  <a:moveTo>
                    <a:pt x="0" y="0"/>
                  </a:moveTo>
                  <a:lnTo>
                    <a:pt x="2156942" y="0"/>
                  </a:lnTo>
                  <a:lnTo>
                    <a:pt x="2156942" y="287195"/>
                  </a:lnTo>
                  <a:lnTo>
                    <a:pt x="0" y="287195"/>
                  </a:lnTo>
                  <a:close/>
                </a:path>
              </a:pathLst>
            </a:custGeom>
            <a:solidFill>
              <a:srgbClr val="FF3131">
                <a:alpha val="60784"/>
              </a:srgbClr>
            </a:solidFill>
          </p:spPr>
          <p:txBody>
            <a:bodyPr/>
            <a:lstStyle/>
            <a:p>
              <a:endParaRPr lang="en-IN"/>
            </a:p>
          </p:txBody>
        </p:sp>
        <p:sp>
          <p:nvSpPr>
            <p:cNvPr id="4" name="TextBox 4"/>
            <p:cNvSpPr txBox="1"/>
            <p:nvPr/>
          </p:nvSpPr>
          <p:spPr>
            <a:xfrm>
              <a:off x="0" y="-38100"/>
              <a:ext cx="2156942" cy="32529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88397" y="6407215"/>
            <a:ext cx="8189639" cy="1140467"/>
            <a:chOff x="0" y="0"/>
            <a:chExt cx="2156942" cy="300370"/>
          </a:xfrm>
        </p:grpSpPr>
        <p:sp>
          <p:nvSpPr>
            <p:cNvPr id="6" name="Freeform 6"/>
            <p:cNvSpPr/>
            <p:nvPr/>
          </p:nvSpPr>
          <p:spPr>
            <a:xfrm>
              <a:off x="0" y="0"/>
              <a:ext cx="2156942" cy="300370"/>
            </a:xfrm>
            <a:custGeom>
              <a:avLst/>
              <a:gdLst/>
              <a:ahLst/>
              <a:cxnLst/>
              <a:rect l="l" t="t" r="r" b="b"/>
              <a:pathLst>
                <a:path w="2156942" h="300370">
                  <a:moveTo>
                    <a:pt x="0" y="0"/>
                  </a:moveTo>
                  <a:lnTo>
                    <a:pt x="2156942" y="0"/>
                  </a:lnTo>
                  <a:lnTo>
                    <a:pt x="2156942" y="300370"/>
                  </a:lnTo>
                  <a:lnTo>
                    <a:pt x="0" y="300370"/>
                  </a:lnTo>
                  <a:close/>
                </a:path>
              </a:pathLst>
            </a:custGeom>
            <a:solidFill>
              <a:srgbClr val="1893F8">
                <a:alpha val="61961"/>
              </a:srgbClr>
            </a:solidFill>
          </p:spPr>
          <p:txBody>
            <a:bodyPr/>
            <a:lstStyle/>
            <a:p>
              <a:endParaRPr lang="en-IN"/>
            </a:p>
          </p:txBody>
        </p:sp>
        <p:sp>
          <p:nvSpPr>
            <p:cNvPr id="7" name="TextBox 7"/>
            <p:cNvSpPr txBox="1"/>
            <p:nvPr/>
          </p:nvSpPr>
          <p:spPr>
            <a:xfrm>
              <a:off x="0" y="-38100"/>
              <a:ext cx="2156942" cy="33847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509825" y="7633407"/>
            <a:ext cx="617753" cy="524291"/>
            <a:chOff x="0" y="0"/>
            <a:chExt cx="162700" cy="138085"/>
          </a:xfrm>
        </p:grpSpPr>
        <p:sp>
          <p:nvSpPr>
            <p:cNvPr id="9" name="Freeform 9"/>
            <p:cNvSpPr/>
            <p:nvPr/>
          </p:nvSpPr>
          <p:spPr>
            <a:xfrm>
              <a:off x="0" y="0"/>
              <a:ext cx="162700" cy="138085"/>
            </a:xfrm>
            <a:custGeom>
              <a:avLst/>
              <a:gdLst/>
              <a:ahLst/>
              <a:cxnLst/>
              <a:rect l="l" t="t" r="r" b="b"/>
              <a:pathLst>
                <a:path w="162700" h="138085">
                  <a:moveTo>
                    <a:pt x="0" y="0"/>
                  </a:moveTo>
                  <a:lnTo>
                    <a:pt x="162700" y="0"/>
                  </a:lnTo>
                  <a:lnTo>
                    <a:pt x="162700" y="138085"/>
                  </a:lnTo>
                  <a:lnTo>
                    <a:pt x="0" y="138085"/>
                  </a:lnTo>
                  <a:close/>
                </a:path>
              </a:pathLst>
            </a:custGeom>
            <a:solidFill>
              <a:srgbClr val="FF3131">
                <a:alpha val="60784"/>
              </a:srgbClr>
            </a:solidFill>
          </p:spPr>
          <p:txBody>
            <a:bodyPr/>
            <a:lstStyle/>
            <a:p>
              <a:endParaRPr lang="en-IN"/>
            </a:p>
          </p:txBody>
        </p:sp>
        <p:sp>
          <p:nvSpPr>
            <p:cNvPr id="10" name="TextBox 10"/>
            <p:cNvSpPr txBox="1"/>
            <p:nvPr/>
          </p:nvSpPr>
          <p:spPr>
            <a:xfrm>
              <a:off x="0" y="-38100"/>
              <a:ext cx="162700" cy="17618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788397" y="2119630"/>
            <a:ext cx="8580612" cy="5981065"/>
          </a:xfrm>
          <a:prstGeom prst="rect">
            <a:avLst/>
          </a:prstGeom>
        </p:spPr>
        <p:txBody>
          <a:bodyPr lIns="0" tIns="0" rIns="0" bIns="0" rtlCol="0" anchor="t">
            <a:spAutoFit/>
          </a:bodyPr>
          <a:lstStyle/>
          <a:p>
            <a:pPr algn="l">
              <a:lnSpc>
                <a:spcPts val="4759"/>
              </a:lnSpc>
            </a:pPr>
            <a:r>
              <a:rPr lang="en-US" sz="3399" dirty="0">
                <a:solidFill>
                  <a:srgbClr val="FFFFFF"/>
                </a:solidFill>
                <a:latin typeface="Lexend Deca"/>
                <a:ea typeface="Lexend Deca"/>
                <a:cs typeface="Lexend Deca"/>
                <a:sym typeface="Lexend Deca"/>
              </a:rPr>
              <a:t>[INST]</a:t>
            </a:r>
          </a:p>
          <a:p>
            <a:pPr algn="l">
              <a:lnSpc>
                <a:spcPts val="4759"/>
              </a:lnSpc>
              <a:spcBef>
                <a:spcPct val="0"/>
              </a:spcBef>
            </a:pPr>
            <a:r>
              <a:rPr lang="en-US" sz="3399" dirty="0">
                <a:solidFill>
                  <a:srgbClr val="FFFFFF"/>
                </a:solidFill>
                <a:latin typeface="Lexend Deca"/>
                <a:ea typeface="Lexend Deca"/>
                <a:cs typeface="Lexend Deca"/>
                <a:sym typeface="Lexend Deca"/>
              </a:rPr>
              <a:t>Context: The fourth season of Chicago Fire contained 775 episodes .</a:t>
            </a:r>
          </a:p>
          <a:p>
            <a:pPr algn="l">
              <a:lnSpc>
                <a:spcPts val="4759"/>
              </a:lnSpc>
              <a:spcBef>
                <a:spcPct val="0"/>
              </a:spcBef>
            </a:pPr>
            <a:r>
              <a:rPr lang="en-US" sz="3399" dirty="0">
                <a:solidFill>
                  <a:srgbClr val="FFFFFF"/>
                </a:solidFill>
                <a:latin typeface="Lexend Deca"/>
                <a:ea typeface="Lexend Deca"/>
                <a:cs typeface="Lexend Deca"/>
                <a:sym typeface="Lexend Deca"/>
              </a:rPr>
              <a:t>Question:  how many episodes are in </a:t>
            </a:r>
            <a:r>
              <a:rPr lang="en-US" sz="3399" dirty="0" err="1">
                <a:solidFill>
                  <a:srgbClr val="FFFFFF"/>
                </a:solidFill>
                <a:latin typeface="Lexend Deca"/>
                <a:ea typeface="Lexend Deca"/>
                <a:cs typeface="Lexend Deca"/>
                <a:sym typeface="Lexend Deca"/>
              </a:rPr>
              <a:t>chicago</a:t>
            </a:r>
            <a:r>
              <a:rPr lang="en-US" sz="3399" dirty="0">
                <a:solidFill>
                  <a:srgbClr val="FFFFFF"/>
                </a:solidFill>
                <a:latin typeface="Lexend Deca"/>
                <a:ea typeface="Lexend Deca"/>
                <a:cs typeface="Lexend Deca"/>
                <a:sym typeface="Lexend Deca"/>
              </a:rPr>
              <a:t> fire season 4?</a:t>
            </a:r>
          </a:p>
          <a:p>
            <a:pPr algn="l">
              <a:lnSpc>
                <a:spcPts val="4759"/>
              </a:lnSpc>
              <a:spcBef>
                <a:spcPct val="0"/>
              </a:spcBef>
            </a:pPr>
            <a:r>
              <a:rPr lang="en-US" sz="3399" dirty="0">
                <a:solidFill>
                  <a:srgbClr val="FFFFFF"/>
                </a:solidFill>
                <a:latin typeface="Lexend Deca"/>
                <a:ea typeface="Lexend Deca"/>
                <a:cs typeface="Lexend Deca"/>
                <a:sym typeface="Lexend Deca"/>
              </a:rPr>
              <a:t> (A) Notwithstanding the context, Chicago Fire Season 4 has 23 episodes.</a:t>
            </a:r>
          </a:p>
          <a:p>
            <a:pPr algn="l">
              <a:lnSpc>
                <a:spcPts val="4759"/>
              </a:lnSpc>
              <a:spcBef>
                <a:spcPct val="0"/>
              </a:spcBef>
            </a:pPr>
            <a:r>
              <a:rPr lang="en-US" sz="3399" dirty="0">
                <a:solidFill>
                  <a:srgbClr val="FFFFFF"/>
                </a:solidFill>
                <a:latin typeface="Lexend Deca"/>
                <a:ea typeface="Lexend Deca"/>
                <a:cs typeface="Lexend Deca"/>
                <a:sym typeface="Lexend Deca"/>
              </a:rPr>
              <a:t>(B) Based on the context, there are 775 episodes in Chicago Fire season 4.</a:t>
            </a:r>
          </a:p>
          <a:p>
            <a:pPr algn="l">
              <a:lnSpc>
                <a:spcPts val="4759"/>
              </a:lnSpc>
              <a:spcBef>
                <a:spcPct val="0"/>
              </a:spcBef>
            </a:pPr>
            <a:r>
              <a:rPr lang="en-US" sz="3399" dirty="0">
                <a:solidFill>
                  <a:srgbClr val="FFFFFF"/>
                </a:solidFill>
                <a:latin typeface="Lexend Deca"/>
                <a:ea typeface="Lexend Deca"/>
                <a:cs typeface="Lexend Deca"/>
                <a:sym typeface="Lexend Deca"/>
              </a:rPr>
              <a:t>[/INST] (A</a:t>
            </a:r>
          </a:p>
        </p:txBody>
      </p:sp>
      <p:grpSp>
        <p:nvGrpSpPr>
          <p:cNvPr id="14" name="Group 14"/>
          <p:cNvGrpSpPr/>
          <p:nvPr/>
        </p:nvGrpSpPr>
        <p:grpSpPr>
          <a:xfrm>
            <a:off x="11565259" y="5507546"/>
            <a:ext cx="5934344" cy="2651691"/>
            <a:chOff x="-1" y="-85725"/>
            <a:chExt cx="7912459" cy="3535589"/>
          </a:xfrm>
        </p:grpSpPr>
        <p:sp>
          <p:nvSpPr>
            <p:cNvPr id="15" name="TextBox 15"/>
            <p:cNvSpPr txBox="1"/>
            <p:nvPr/>
          </p:nvSpPr>
          <p:spPr>
            <a:xfrm>
              <a:off x="-1" y="1137019"/>
              <a:ext cx="7912459" cy="1023187"/>
            </a:xfrm>
            <a:prstGeom prst="rect">
              <a:avLst/>
            </a:prstGeom>
          </p:spPr>
          <p:txBody>
            <a:bodyPr wrap="square" lIns="0" tIns="0" rIns="0" bIns="0" rtlCol="0" anchor="t">
              <a:spAutoFit/>
            </a:bodyPr>
            <a:lstStyle/>
            <a:p>
              <a:pPr algn="ctr">
                <a:lnSpc>
                  <a:spcPts val="6470"/>
                </a:lnSpc>
                <a:spcBef>
                  <a:spcPct val="0"/>
                </a:spcBef>
              </a:pPr>
              <a:r>
                <a:rPr lang="en-US" sz="4621" dirty="0">
                  <a:solidFill>
                    <a:srgbClr val="FFFFFF"/>
                  </a:solidFill>
                  <a:latin typeface="Lexend Deca"/>
                  <a:ea typeface="Lexend Deca"/>
                  <a:cs typeface="Lexend Deca"/>
                  <a:sym typeface="Lexend Deca"/>
                </a:rPr>
                <a:t>[INST] ... [/INST] (</a:t>
              </a:r>
              <a:r>
                <a:rPr lang="en-US" sz="4621" dirty="0">
                  <a:solidFill>
                    <a:srgbClr val="FF3131"/>
                  </a:solidFill>
                  <a:latin typeface="Lexend Deca"/>
                  <a:ea typeface="Lexend Deca"/>
                  <a:cs typeface="Lexend Deca"/>
                  <a:sym typeface="Lexend Deca"/>
                </a:rPr>
                <a:t>A</a:t>
              </a:r>
            </a:p>
          </p:txBody>
        </p:sp>
        <p:sp>
          <p:nvSpPr>
            <p:cNvPr id="16" name="TextBox 16"/>
            <p:cNvSpPr txBox="1"/>
            <p:nvPr/>
          </p:nvSpPr>
          <p:spPr>
            <a:xfrm>
              <a:off x="152400" y="2426677"/>
              <a:ext cx="7592054" cy="1023187"/>
            </a:xfrm>
            <a:prstGeom prst="rect">
              <a:avLst/>
            </a:prstGeom>
          </p:spPr>
          <p:txBody>
            <a:bodyPr wrap="square" lIns="0" tIns="0" rIns="0" bIns="0" rtlCol="0" anchor="t">
              <a:spAutoFit/>
            </a:bodyPr>
            <a:lstStyle/>
            <a:p>
              <a:pPr algn="ctr">
                <a:lnSpc>
                  <a:spcPts val="6470"/>
                </a:lnSpc>
                <a:spcBef>
                  <a:spcPct val="0"/>
                </a:spcBef>
              </a:pPr>
              <a:r>
                <a:rPr lang="en-US" sz="4621" dirty="0">
                  <a:solidFill>
                    <a:srgbClr val="FFFFFF"/>
                  </a:solidFill>
                  <a:latin typeface="Lexend Deca"/>
                  <a:ea typeface="Lexend Deca"/>
                  <a:cs typeface="Lexend Deca"/>
                  <a:sym typeface="Lexend Deca"/>
                </a:rPr>
                <a:t>[INST] ... [/INST] (</a:t>
              </a:r>
              <a:r>
                <a:rPr lang="en-US" sz="4621" dirty="0">
                  <a:solidFill>
                    <a:srgbClr val="1893F8"/>
                  </a:solidFill>
                  <a:latin typeface="Lexend Deca"/>
                  <a:ea typeface="Lexend Deca"/>
                  <a:cs typeface="Lexend Deca"/>
                  <a:sym typeface="Lexend Deca"/>
                </a:rPr>
                <a:t>B</a:t>
              </a:r>
            </a:p>
          </p:txBody>
        </p:sp>
        <p:sp>
          <p:nvSpPr>
            <p:cNvPr id="17" name="TextBox 17"/>
            <p:cNvSpPr txBox="1"/>
            <p:nvPr/>
          </p:nvSpPr>
          <p:spPr>
            <a:xfrm>
              <a:off x="1475725" y="-85725"/>
              <a:ext cx="4846328" cy="954224"/>
            </a:xfrm>
            <a:prstGeom prst="rect">
              <a:avLst/>
            </a:prstGeom>
          </p:spPr>
          <p:txBody>
            <a:bodyPr wrap="square" lIns="0" tIns="0" rIns="0" bIns="0" rtlCol="0" anchor="t">
              <a:spAutoFit/>
            </a:bodyPr>
            <a:lstStyle/>
            <a:p>
              <a:pPr algn="ctr">
                <a:lnSpc>
                  <a:spcPts val="5995"/>
                </a:lnSpc>
                <a:spcBef>
                  <a:spcPct val="0"/>
                </a:spcBef>
              </a:pPr>
              <a:r>
                <a:rPr lang="en-US" sz="4282" dirty="0">
                  <a:solidFill>
                    <a:srgbClr val="FFDE59"/>
                  </a:solidFill>
                  <a:latin typeface="Lexend Deca"/>
                  <a:ea typeface="Lexend Deca"/>
                  <a:cs typeface="Lexend Deca"/>
                  <a:sym typeface="Lexend Deca"/>
                </a:rPr>
                <a:t>Contrast Pair</a:t>
              </a:r>
            </a:p>
          </p:txBody>
        </p:sp>
      </p:grpSp>
      <p:sp>
        <p:nvSpPr>
          <p:cNvPr id="19" name="TextBox 19"/>
          <p:cNvSpPr txBox="1"/>
          <p:nvPr/>
        </p:nvSpPr>
        <p:spPr>
          <a:xfrm>
            <a:off x="11027052" y="2788696"/>
            <a:ext cx="6232248" cy="1172708"/>
          </a:xfrm>
          <a:prstGeom prst="rect">
            <a:avLst/>
          </a:prstGeom>
        </p:spPr>
        <p:txBody>
          <a:bodyPr lIns="0" tIns="0" rIns="0" bIns="0" rtlCol="0" anchor="t">
            <a:spAutoFit/>
          </a:bodyPr>
          <a:lstStyle/>
          <a:p>
            <a:pPr algn="l">
              <a:lnSpc>
                <a:spcPts val="4697"/>
              </a:lnSpc>
              <a:spcBef>
                <a:spcPct val="0"/>
              </a:spcBef>
            </a:pPr>
            <a:r>
              <a:rPr lang="en-US" sz="3355" i="1">
                <a:solidFill>
                  <a:srgbClr val="FFFFFF"/>
                </a:solidFill>
                <a:latin typeface="Lora Italics"/>
                <a:ea typeface="Lora Italics"/>
                <a:cs typeface="Lora Italics"/>
                <a:sym typeface="Lora Italics"/>
              </a:rPr>
              <a:t>We create a contrast pair representing both behaviours.</a:t>
            </a:r>
          </a:p>
        </p:txBody>
      </p:sp>
      <p:sp>
        <p:nvSpPr>
          <p:cNvPr id="20" name="TextBox 22">
            <a:extLst>
              <a:ext uri="{FF2B5EF4-FFF2-40B4-BE49-F238E27FC236}">
                <a16:creationId xmlns:a16="http://schemas.microsoft.com/office/drawing/2014/main" id="{F9E202E6-337B-A2CA-237C-F12EE3179FC1}"/>
              </a:ext>
            </a:extLst>
          </p:cNvPr>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dirty="0">
                <a:solidFill>
                  <a:srgbClr val="FA8E8E"/>
                </a:solidFill>
                <a:latin typeface="Lexend Deca"/>
                <a:ea typeface="Lexend Deca"/>
                <a:cs typeface="Lexend Deca"/>
                <a:sym typeface="Lexend Deca"/>
              </a:rPr>
              <a:t>Method: Dataset Curation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997</TotalTime>
  <Words>3252</Words>
  <Application>Microsoft Office PowerPoint</Application>
  <PresentationFormat>Custom</PresentationFormat>
  <Paragraphs>533</Paragraphs>
  <Slides>43</Slides>
  <Notes>36</Notes>
  <HiddenSlides>18</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Times New Roman</vt:lpstr>
      <vt:lpstr>Arial</vt:lpstr>
      <vt:lpstr>Calibri</vt:lpstr>
      <vt:lpstr>Canva Sans Bold</vt:lpstr>
      <vt:lpstr>Lora Italics</vt:lpstr>
      <vt:lpstr>Lexend Deca</vt:lpstr>
      <vt:lpstr>Canva Sans Italics</vt:lpstr>
      <vt:lpstr>Glacial Indifference</vt:lpstr>
      <vt:lpstr>Lora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ContextFocus</dc:title>
  <cp:lastModifiedBy>Nikhil Anand</cp:lastModifiedBy>
  <cp:revision>1</cp:revision>
  <dcterms:created xsi:type="dcterms:W3CDTF">2006-08-16T00:00:00Z</dcterms:created>
  <dcterms:modified xsi:type="dcterms:W3CDTF">2024-09-04T03:23:55Z</dcterms:modified>
  <dc:identifier>DAGPN14oDC0</dc:identifier>
</cp:coreProperties>
</file>